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 saveSubsetFonts="1">
  <p:sldMasterIdLst>
    <p:sldMasterId id="2147483648" r:id="rId1"/>
  </p:sldMasterIdLst>
  <p:notesMasterIdLst>
    <p:notesMasterId r:id="rId25"/>
  </p:notesMasterIdLst>
  <p:sldIdLst>
    <p:sldId id="275" r:id="rId2"/>
    <p:sldId id="290" r:id="rId3"/>
    <p:sldId id="273" r:id="rId4"/>
    <p:sldId id="287" r:id="rId5"/>
    <p:sldId id="274" r:id="rId6"/>
    <p:sldId id="276" r:id="rId7"/>
    <p:sldId id="279" r:id="rId8"/>
    <p:sldId id="278" r:id="rId9"/>
    <p:sldId id="261" r:id="rId10"/>
    <p:sldId id="280" r:id="rId11"/>
    <p:sldId id="292" r:id="rId12"/>
    <p:sldId id="269" r:id="rId13"/>
    <p:sldId id="282" r:id="rId14"/>
    <p:sldId id="283" r:id="rId15"/>
    <p:sldId id="281" r:id="rId16"/>
    <p:sldId id="284" r:id="rId17"/>
    <p:sldId id="272" r:id="rId18"/>
    <p:sldId id="285" r:id="rId19"/>
    <p:sldId id="268" r:id="rId20"/>
    <p:sldId id="270" r:id="rId21"/>
    <p:sldId id="271" r:id="rId22"/>
    <p:sldId id="286" r:id="rId23"/>
    <p:sldId id="293" r:id="rId24"/>
  </p:sldIdLst>
  <p:sldSz cx="12192000" cy="6858000"/>
  <p:notesSz cx="6858000" cy="9144000"/>
  <p:embeddedFontLst>
    <p:embeddedFont>
      <p:font typeface="A Goldan" panose="02000400000000000000" pitchFamily="2" charset="-78"/>
      <p:regular r:id="rId26"/>
    </p:embeddedFont>
    <p:embeddedFont>
      <p:font typeface="A Ali" panose="00000400000000000000" pitchFamily="2" charset="-78"/>
      <p:regular r:id="rId27"/>
    </p:embeddedFont>
    <p:embeddedFont>
      <p:font typeface="A Ketab" panose="00000400000000000000" pitchFamily="2" charset="-78"/>
      <p:regular r:id="rId28"/>
    </p:embeddedFont>
    <p:embeddedFont>
      <p:font typeface="IRANSans" panose="020B0506030804020204" pitchFamily="34" charset="-78"/>
      <p:regular r:id="rId29"/>
      <p:bold r:id="rId30"/>
    </p:embeddedFont>
    <p:embeddedFont>
      <p:font typeface="A Roze B" panose="00000400000000000000" pitchFamily="2" charset="-78"/>
      <p:regular r:id="rId31"/>
    </p:embeddedFont>
    <p:embeddedFont>
      <p:font typeface="Calibri" panose="020F0502020204030204" pitchFamily="34" charset="0"/>
      <p:regular r:id="rId32"/>
      <p:bold r:id="rId33"/>
    </p:embeddedFont>
    <p:embeddedFont>
      <p:font typeface="Calibri Light" panose="020F0302020204030204" pitchFamily="34" charset="0"/>
      <p:regular r:id="rId34"/>
    </p:embeddedFont>
    <p:embeddedFont>
      <p:font typeface="Lucida Sans Typewriter" panose="020B0509030504030204" pitchFamily="49" charset="0"/>
      <p:regular r:id="rId35"/>
      <p:bold r:id="rId36"/>
      <p:italic r:id="rId37"/>
      <p:boldItalic r:id="rId38"/>
    </p:embeddedFont>
    <p:embeddedFont>
      <p:font typeface="B Elm" panose="00000400000000000000" pitchFamily="2" charset="-78"/>
      <p:regular r:id="rId39"/>
      <p:italic r:id="rId40"/>
    </p:embeddedFont>
    <p:embeddedFont>
      <p:font typeface="A  Mitra_4 (MRT)" panose="00000700000000000000" pitchFamily="2" charset="-78"/>
      <p:bold r:id="rId41"/>
    </p:embeddedFont>
  </p:embeddedFontLst>
  <p:defaultTextStyle>
    <a:defPPr>
      <a:defRPr lang="fa-IR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2523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06" autoAdjust="0"/>
    <p:restoredTop sz="84470" autoAdjust="0"/>
  </p:normalViewPr>
  <p:slideViewPr>
    <p:cSldViewPr snapToGrid="0">
      <p:cViewPr varScale="1">
        <p:scale>
          <a:sx n="78" d="100"/>
          <a:sy n="78" d="100"/>
        </p:scale>
        <p:origin x="10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49DBC7-71DD-427A-B2E7-55FB5C8A66E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CA94FC8F-C542-45C2-944A-FDC8672BA42A}">
      <dgm:prSet phldrT="[Text]"/>
      <dgm:spPr/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علم داده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A35DD8-A0C0-4772-A2C2-8171C1EF72A7}" type="parTrans" cxnId="{9521F8B2-F351-474F-8670-7DCD80884A79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34EB138-EE46-4E2F-A586-1632A790B5E4}" type="sibTrans" cxnId="{9521F8B2-F351-474F-8670-7DCD80884A79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3ACD8EB-483D-4E7B-9F7E-819DC697D075}">
      <dgm:prSet phldrT="[Text]"/>
      <dgm:spPr/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طراحی راهکار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E2E28F7-CB4E-4978-AA78-EF25C3DE6B52}" type="parTrans" cxnId="{AAFBC727-B14F-4CFC-8FD2-D29EC086886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A391170-D539-42D8-ABAD-69B051B592A5}" type="sibTrans" cxnId="{AAFBC727-B14F-4CFC-8FD2-D29EC086886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E2A93B4-46C8-4C41-865C-B00E79E0DF92}">
      <dgm:prSet phldrT="[Text]"/>
      <dgm:spPr/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تحلیل کسب‌وکار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E1EC67F-21CC-4124-98FD-15F9BE1327BD}" type="sibTrans" cxnId="{803C35CF-4627-4D15-B499-B0D55341EA5B}">
      <dgm:prSet/>
      <dgm:spPr/>
      <dgm:t>
        <a:bodyPr/>
        <a:lstStyle/>
        <a:p>
          <a:pPr rtl="1"/>
          <a:endParaRPr lang="fa-IR"/>
        </a:p>
      </dgm:t>
    </dgm:pt>
    <dgm:pt modelId="{2D4BB192-A797-4413-B44E-D74482FDCF03}" type="parTrans" cxnId="{803C35CF-4627-4D15-B499-B0D55341EA5B}">
      <dgm:prSet/>
      <dgm:spPr/>
      <dgm:t>
        <a:bodyPr/>
        <a:lstStyle/>
        <a:p>
          <a:pPr rtl="1"/>
          <a:endParaRPr lang="fa-IR"/>
        </a:p>
      </dgm:t>
    </dgm:pt>
    <dgm:pt modelId="{F1E12570-550B-4713-9BB8-6BB9B407438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فرگشا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58E4710-62E6-445F-957D-0406530E9482}" type="sibTrans" cxnId="{D5540FB3-5318-4A75-86BA-6AE96CEAEC4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66088BB-B90C-4365-98EB-B35DD1543D4A}" type="parTrans" cxnId="{D5540FB3-5318-4A75-86BA-6AE96CEAEC4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1E6E1E-6552-4A18-A38C-24286B0BD36E}" type="pres">
      <dgm:prSet presAssocID="{6049DBC7-71DD-427A-B2E7-55FB5C8A66E1}" presName="Name0" presStyleCnt="0">
        <dgm:presLayoutVars>
          <dgm:chMax val="1"/>
          <dgm:chPref val="1"/>
          <dgm:dir val="rev"/>
          <dgm:animOne val="branch"/>
          <dgm:animLvl val="lvl"/>
        </dgm:presLayoutVars>
      </dgm:prSet>
      <dgm:spPr/>
      <dgm:t>
        <a:bodyPr/>
        <a:lstStyle/>
        <a:p>
          <a:pPr rtl="1"/>
          <a:endParaRPr lang="fa-IR"/>
        </a:p>
      </dgm:t>
    </dgm:pt>
    <dgm:pt modelId="{D355A1D7-D7E2-415A-9B5D-FD9B08EB53A7}" type="pres">
      <dgm:prSet presAssocID="{F1E12570-550B-4713-9BB8-6BB9B407438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pPr rtl="1"/>
          <a:endParaRPr lang="fa-IR"/>
        </a:p>
      </dgm:t>
    </dgm:pt>
    <dgm:pt modelId="{DEAD2B33-F5B0-4005-8E74-9D1817B2536D}" type="pres">
      <dgm:prSet presAssocID="{2E2A93B4-46C8-4C41-865C-B00E79E0DF92}" presName="Accent1" presStyleCnt="0"/>
      <dgm:spPr/>
    </dgm:pt>
    <dgm:pt modelId="{6A47BA6A-BA72-488F-AC03-3F2498BF7684}" type="pres">
      <dgm:prSet presAssocID="{2E2A93B4-46C8-4C41-865C-B00E79E0DF92}" presName="Accent" presStyleLbl="bgShp" presStyleIdx="0" presStyleCnt="3"/>
      <dgm:spPr/>
    </dgm:pt>
    <dgm:pt modelId="{9ECFAD53-9DE5-43D2-B148-AE43E525ED9B}" type="pres">
      <dgm:prSet presAssocID="{2E2A93B4-46C8-4C41-865C-B00E79E0DF92}" presName="Child1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FB1AF915-7D26-49F9-BAB8-FD72BA301380}" type="pres">
      <dgm:prSet presAssocID="{CA94FC8F-C542-45C2-944A-FDC8672BA42A}" presName="Accent2" presStyleCnt="0"/>
      <dgm:spPr/>
    </dgm:pt>
    <dgm:pt modelId="{5A97039A-8E8C-40ED-A1CD-37C5FCF038D6}" type="pres">
      <dgm:prSet presAssocID="{CA94FC8F-C542-45C2-944A-FDC8672BA42A}" presName="Accent" presStyleLbl="bgShp" presStyleIdx="1" presStyleCnt="3"/>
      <dgm:spPr/>
    </dgm:pt>
    <dgm:pt modelId="{EC76EF9D-15D7-4817-8690-CD4CE3D139FB}" type="pres">
      <dgm:prSet presAssocID="{CA94FC8F-C542-45C2-944A-FDC8672BA42A}" presName="Child2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DBB90E3C-68C6-44D3-AE21-E63D6AD7F3C6}" type="pres">
      <dgm:prSet presAssocID="{13ACD8EB-483D-4E7B-9F7E-819DC697D075}" presName="Accent3" presStyleCnt="0"/>
      <dgm:spPr/>
    </dgm:pt>
    <dgm:pt modelId="{76CF1D4F-64C8-463F-96F2-5B626E3A7CD8}" type="pres">
      <dgm:prSet presAssocID="{13ACD8EB-483D-4E7B-9F7E-819DC697D075}" presName="Accent" presStyleLbl="bgShp" presStyleIdx="2" presStyleCnt="3"/>
      <dgm:spPr/>
    </dgm:pt>
    <dgm:pt modelId="{BC8DE892-3043-494A-842D-BE9AFF08E430}" type="pres">
      <dgm:prSet presAssocID="{13ACD8EB-483D-4E7B-9F7E-819DC697D075}" presName="Child3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</dgm:ptLst>
  <dgm:cxnLst>
    <dgm:cxn modelId="{803C35CF-4627-4D15-B499-B0D55341EA5B}" srcId="{F1E12570-550B-4713-9BB8-6BB9B4074385}" destId="{2E2A93B4-46C8-4C41-865C-B00E79E0DF92}" srcOrd="0" destOrd="0" parTransId="{2D4BB192-A797-4413-B44E-D74482FDCF03}" sibTransId="{FE1EC67F-21CC-4124-98FD-15F9BE1327BD}"/>
    <dgm:cxn modelId="{FDF0A6F4-5F11-4AF9-9F24-209BCC98D144}" type="presOf" srcId="{2E2A93B4-46C8-4C41-865C-B00E79E0DF92}" destId="{9ECFAD53-9DE5-43D2-B148-AE43E525ED9B}" srcOrd="0" destOrd="0" presId="urn:microsoft.com/office/officeart/2011/layout/HexagonRadial"/>
    <dgm:cxn modelId="{2C54A2B2-5D7D-410D-ABD8-519159BDEF1D}" type="presOf" srcId="{F1E12570-550B-4713-9BB8-6BB9B4074385}" destId="{D355A1D7-D7E2-415A-9B5D-FD9B08EB53A7}" srcOrd="0" destOrd="0" presId="urn:microsoft.com/office/officeart/2011/layout/HexagonRadial"/>
    <dgm:cxn modelId="{C9ABAE50-A69E-4B13-963A-330D53ECA2DA}" type="presOf" srcId="{13ACD8EB-483D-4E7B-9F7E-819DC697D075}" destId="{BC8DE892-3043-494A-842D-BE9AFF08E430}" srcOrd="0" destOrd="0" presId="urn:microsoft.com/office/officeart/2011/layout/HexagonRadial"/>
    <dgm:cxn modelId="{AAFBC727-B14F-4CFC-8FD2-D29EC086886E}" srcId="{F1E12570-550B-4713-9BB8-6BB9B4074385}" destId="{13ACD8EB-483D-4E7B-9F7E-819DC697D075}" srcOrd="2" destOrd="0" parTransId="{BE2E28F7-CB4E-4978-AA78-EF25C3DE6B52}" sibTransId="{0A391170-D539-42D8-ABAD-69B051B592A5}"/>
    <dgm:cxn modelId="{8F70C477-9A7A-4504-B0D0-2180464EB8D0}" type="presOf" srcId="{6049DBC7-71DD-427A-B2E7-55FB5C8A66E1}" destId="{7A1E6E1E-6552-4A18-A38C-24286B0BD36E}" srcOrd="0" destOrd="0" presId="urn:microsoft.com/office/officeart/2011/layout/HexagonRadial"/>
    <dgm:cxn modelId="{E53428E2-FB35-430B-ACAD-E6C53D250E56}" type="presOf" srcId="{CA94FC8F-C542-45C2-944A-FDC8672BA42A}" destId="{EC76EF9D-15D7-4817-8690-CD4CE3D139FB}" srcOrd="0" destOrd="0" presId="urn:microsoft.com/office/officeart/2011/layout/HexagonRadial"/>
    <dgm:cxn modelId="{D5540FB3-5318-4A75-86BA-6AE96CEAEC4E}" srcId="{6049DBC7-71DD-427A-B2E7-55FB5C8A66E1}" destId="{F1E12570-550B-4713-9BB8-6BB9B4074385}" srcOrd="0" destOrd="0" parTransId="{066088BB-B90C-4365-98EB-B35DD1543D4A}" sibTransId="{958E4710-62E6-445F-957D-0406530E9482}"/>
    <dgm:cxn modelId="{9521F8B2-F351-474F-8670-7DCD80884A79}" srcId="{F1E12570-550B-4713-9BB8-6BB9B4074385}" destId="{CA94FC8F-C542-45C2-944A-FDC8672BA42A}" srcOrd="1" destOrd="0" parTransId="{5AA35DD8-A0C0-4772-A2C2-8171C1EF72A7}" sibTransId="{F34EB138-EE46-4E2F-A586-1632A790B5E4}"/>
    <dgm:cxn modelId="{8D2DE771-5512-4640-9B46-4BE0BC17F13B}" type="presParOf" srcId="{7A1E6E1E-6552-4A18-A38C-24286B0BD36E}" destId="{D355A1D7-D7E2-415A-9B5D-FD9B08EB53A7}" srcOrd="0" destOrd="0" presId="urn:microsoft.com/office/officeart/2011/layout/HexagonRadial"/>
    <dgm:cxn modelId="{53B5B7FD-7CBB-42E8-B7A2-64410AD5BF3F}" type="presParOf" srcId="{7A1E6E1E-6552-4A18-A38C-24286B0BD36E}" destId="{DEAD2B33-F5B0-4005-8E74-9D1817B2536D}" srcOrd="1" destOrd="0" presId="urn:microsoft.com/office/officeart/2011/layout/HexagonRadial"/>
    <dgm:cxn modelId="{0E6DC508-45C5-4DB5-95CF-071093B85B05}" type="presParOf" srcId="{DEAD2B33-F5B0-4005-8E74-9D1817B2536D}" destId="{6A47BA6A-BA72-488F-AC03-3F2498BF7684}" srcOrd="0" destOrd="0" presId="urn:microsoft.com/office/officeart/2011/layout/HexagonRadial"/>
    <dgm:cxn modelId="{31EEF58E-2228-49E1-A9F1-499BD747846A}" type="presParOf" srcId="{7A1E6E1E-6552-4A18-A38C-24286B0BD36E}" destId="{9ECFAD53-9DE5-43D2-B148-AE43E525ED9B}" srcOrd="2" destOrd="0" presId="urn:microsoft.com/office/officeart/2011/layout/HexagonRadial"/>
    <dgm:cxn modelId="{D31948FE-9EA0-44A5-A6CF-9253F1577F95}" type="presParOf" srcId="{7A1E6E1E-6552-4A18-A38C-24286B0BD36E}" destId="{FB1AF915-7D26-49F9-BAB8-FD72BA301380}" srcOrd="3" destOrd="0" presId="urn:microsoft.com/office/officeart/2011/layout/HexagonRadial"/>
    <dgm:cxn modelId="{916E4E6C-3037-4274-9EDE-7FCFBAF9FF5C}" type="presParOf" srcId="{FB1AF915-7D26-49F9-BAB8-FD72BA301380}" destId="{5A97039A-8E8C-40ED-A1CD-37C5FCF038D6}" srcOrd="0" destOrd="0" presId="urn:microsoft.com/office/officeart/2011/layout/HexagonRadial"/>
    <dgm:cxn modelId="{33D79AD0-433B-4FFF-91C7-28DA4FAE2964}" type="presParOf" srcId="{7A1E6E1E-6552-4A18-A38C-24286B0BD36E}" destId="{EC76EF9D-15D7-4817-8690-CD4CE3D139FB}" srcOrd="4" destOrd="0" presId="urn:microsoft.com/office/officeart/2011/layout/HexagonRadial"/>
    <dgm:cxn modelId="{2D052881-6076-474A-9603-33BC1AC338C0}" type="presParOf" srcId="{7A1E6E1E-6552-4A18-A38C-24286B0BD36E}" destId="{DBB90E3C-68C6-44D3-AE21-E63D6AD7F3C6}" srcOrd="5" destOrd="0" presId="urn:microsoft.com/office/officeart/2011/layout/HexagonRadial"/>
    <dgm:cxn modelId="{59713E04-345E-4D67-8D73-3A1606157075}" type="presParOf" srcId="{DBB90E3C-68C6-44D3-AE21-E63D6AD7F3C6}" destId="{76CF1D4F-64C8-463F-96F2-5B626E3A7CD8}" srcOrd="0" destOrd="0" presId="urn:microsoft.com/office/officeart/2011/layout/HexagonRadial"/>
    <dgm:cxn modelId="{F0A5D6E1-CAC5-4AAB-8960-3A430D88876A}" type="presParOf" srcId="{7A1E6E1E-6552-4A18-A38C-24286B0BD36E}" destId="{BC8DE892-3043-494A-842D-BE9AFF08E4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49DBC7-71DD-427A-B2E7-55FB5C8A66E1}" type="doc">
      <dgm:prSet loTypeId="urn:microsoft.com/office/officeart/2011/layout/HexagonRadial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CA94FC8F-C542-45C2-944A-FDC8672BA42A}">
      <dgm:prSet phldrT="[Text]"/>
      <dgm:spPr/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علم داده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A35DD8-A0C0-4772-A2C2-8171C1EF72A7}" type="parTrans" cxnId="{9521F8B2-F351-474F-8670-7DCD80884A79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34EB138-EE46-4E2F-A586-1632A790B5E4}" type="sibTrans" cxnId="{9521F8B2-F351-474F-8670-7DCD80884A79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3ACD8EB-483D-4E7B-9F7E-819DC697D075}">
      <dgm:prSet phldrT="[Text]"/>
      <dgm:spPr/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طراحی راهکار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E2E28F7-CB4E-4978-AA78-EF25C3DE6B52}" type="parTrans" cxnId="{AAFBC727-B14F-4CFC-8FD2-D29EC086886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A391170-D539-42D8-ABAD-69B051B592A5}" type="sibTrans" cxnId="{AAFBC727-B14F-4CFC-8FD2-D29EC086886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E2A93B4-46C8-4C41-865C-B00E79E0DF92}">
      <dgm:prSet phldrT="[Text]"/>
      <dgm:spPr/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تحلیل کسب‌وکار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E1EC67F-21CC-4124-98FD-15F9BE1327BD}" type="sibTrans" cxnId="{803C35CF-4627-4D15-B499-B0D55341EA5B}">
      <dgm:prSet/>
      <dgm:spPr/>
      <dgm:t>
        <a:bodyPr/>
        <a:lstStyle/>
        <a:p>
          <a:pPr rtl="1"/>
          <a:endParaRPr lang="fa-IR"/>
        </a:p>
      </dgm:t>
    </dgm:pt>
    <dgm:pt modelId="{2D4BB192-A797-4413-B44E-D74482FDCF03}" type="parTrans" cxnId="{803C35CF-4627-4D15-B499-B0D55341EA5B}">
      <dgm:prSet/>
      <dgm:spPr/>
      <dgm:t>
        <a:bodyPr/>
        <a:lstStyle/>
        <a:p>
          <a:pPr rtl="1"/>
          <a:endParaRPr lang="fa-IR"/>
        </a:p>
      </dgm:t>
    </dgm:pt>
    <dgm:pt modelId="{F1E12570-550B-4713-9BB8-6BB9B4074385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pPr rtl="1"/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فرگشا</a:t>
          </a:r>
          <a:endParaRPr lang="fa-IR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58E4710-62E6-445F-957D-0406530E9482}" type="sibTrans" cxnId="{D5540FB3-5318-4A75-86BA-6AE96CEAEC4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66088BB-B90C-4365-98EB-B35DD1543D4A}" type="parTrans" cxnId="{D5540FB3-5318-4A75-86BA-6AE96CEAEC4E}">
      <dgm:prSet/>
      <dgm:spPr/>
      <dgm:t>
        <a:bodyPr/>
        <a:lstStyle/>
        <a:p>
          <a:pPr rtl="1"/>
          <a:endParaRPr lang="fa-IR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1E6E1E-6552-4A18-A38C-24286B0BD36E}" type="pres">
      <dgm:prSet presAssocID="{6049DBC7-71DD-427A-B2E7-55FB5C8A66E1}" presName="Name0" presStyleCnt="0">
        <dgm:presLayoutVars>
          <dgm:chMax val="1"/>
          <dgm:chPref val="1"/>
          <dgm:dir val="rev"/>
          <dgm:animOne val="branch"/>
          <dgm:animLvl val="lvl"/>
        </dgm:presLayoutVars>
      </dgm:prSet>
      <dgm:spPr/>
      <dgm:t>
        <a:bodyPr/>
        <a:lstStyle/>
        <a:p>
          <a:pPr rtl="1"/>
          <a:endParaRPr lang="fa-IR"/>
        </a:p>
      </dgm:t>
    </dgm:pt>
    <dgm:pt modelId="{D355A1D7-D7E2-415A-9B5D-FD9B08EB53A7}" type="pres">
      <dgm:prSet presAssocID="{F1E12570-550B-4713-9BB8-6BB9B4074385}" presName="Parent" presStyleLbl="node0" presStyleIdx="0" presStyleCnt="1">
        <dgm:presLayoutVars>
          <dgm:chMax val="6"/>
          <dgm:chPref val="6"/>
        </dgm:presLayoutVars>
      </dgm:prSet>
      <dgm:spPr/>
      <dgm:t>
        <a:bodyPr/>
        <a:lstStyle/>
        <a:p>
          <a:pPr rtl="1"/>
          <a:endParaRPr lang="fa-IR"/>
        </a:p>
      </dgm:t>
    </dgm:pt>
    <dgm:pt modelId="{DEAD2B33-F5B0-4005-8E74-9D1817B2536D}" type="pres">
      <dgm:prSet presAssocID="{2E2A93B4-46C8-4C41-865C-B00E79E0DF92}" presName="Accent1" presStyleCnt="0"/>
      <dgm:spPr/>
    </dgm:pt>
    <dgm:pt modelId="{6A47BA6A-BA72-488F-AC03-3F2498BF7684}" type="pres">
      <dgm:prSet presAssocID="{2E2A93B4-46C8-4C41-865C-B00E79E0DF92}" presName="Accent" presStyleLbl="bgShp" presStyleIdx="0" presStyleCnt="3"/>
      <dgm:spPr/>
    </dgm:pt>
    <dgm:pt modelId="{9ECFAD53-9DE5-43D2-B148-AE43E525ED9B}" type="pres">
      <dgm:prSet presAssocID="{2E2A93B4-46C8-4C41-865C-B00E79E0DF92}" presName="Child1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FB1AF915-7D26-49F9-BAB8-FD72BA301380}" type="pres">
      <dgm:prSet presAssocID="{CA94FC8F-C542-45C2-944A-FDC8672BA42A}" presName="Accent2" presStyleCnt="0"/>
      <dgm:spPr/>
    </dgm:pt>
    <dgm:pt modelId="{5A97039A-8E8C-40ED-A1CD-37C5FCF038D6}" type="pres">
      <dgm:prSet presAssocID="{CA94FC8F-C542-45C2-944A-FDC8672BA42A}" presName="Accent" presStyleLbl="bgShp" presStyleIdx="1" presStyleCnt="3"/>
      <dgm:spPr/>
    </dgm:pt>
    <dgm:pt modelId="{EC76EF9D-15D7-4817-8690-CD4CE3D139FB}" type="pres">
      <dgm:prSet presAssocID="{CA94FC8F-C542-45C2-944A-FDC8672BA42A}" presName="Child2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DBB90E3C-68C6-44D3-AE21-E63D6AD7F3C6}" type="pres">
      <dgm:prSet presAssocID="{13ACD8EB-483D-4E7B-9F7E-819DC697D075}" presName="Accent3" presStyleCnt="0"/>
      <dgm:spPr/>
    </dgm:pt>
    <dgm:pt modelId="{76CF1D4F-64C8-463F-96F2-5B626E3A7CD8}" type="pres">
      <dgm:prSet presAssocID="{13ACD8EB-483D-4E7B-9F7E-819DC697D075}" presName="Accent" presStyleLbl="bgShp" presStyleIdx="2" presStyleCnt="3"/>
      <dgm:spPr/>
    </dgm:pt>
    <dgm:pt modelId="{BC8DE892-3043-494A-842D-BE9AFF08E430}" type="pres">
      <dgm:prSet presAssocID="{13ACD8EB-483D-4E7B-9F7E-819DC697D075}" presName="Child3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</dgm:ptLst>
  <dgm:cxnLst>
    <dgm:cxn modelId="{20698337-4530-4E78-9DBD-E270895225DB}" type="presOf" srcId="{2E2A93B4-46C8-4C41-865C-B00E79E0DF92}" destId="{9ECFAD53-9DE5-43D2-B148-AE43E525ED9B}" srcOrd="0" destOrd="0" presId="urn:microsoft.com/office/officeart/2011/layout/HexagonRadial"/>
    <dgm:cxn modelId="{803C35CF-4627-4D15-B499-B0D55341EA5B}" srcId="{F1E12570-550B-4713-9BB8-6BB9B4074385}" destId="{2E2A93B4-46C8-4C41-865C-B00E79E0DF92}" srcOrd="0" destOrd="0" parTransId="{2D4BB192-A797-4413-B44E-D74482FDCF03}" sibTransId="{FE1EC67F-21CC-4124-98FD-15F9BE1327BD}"/>
    <dgm:cxn modelId="{121D2B7A-6C25-4762-B293-8695D372A07E}" type="presOf" srcId="{6049DBC7-71DD-427A-B2E7-55FB5C8A66E1}" destId="{7A1E6E1E-6552-4A18-A38C-24286B0BD36E}" srcOrd="0" destOrd="0" presId="urn:microsoft.com/office/officeart/2011/layout/HexagonRadial"/>
    <dgm:cxn modelId="{9D3B88BA-7516-4E1F-9BAB-285D949126FE}" type="presOf" srcId="{F1E12570-550B-4713-9BB8-6BB9B4074385}" destId="{D355A1D7-D7E2-415A-9B5D-FD9B08EB53A7}" srcOrd="0" destOrd="0" presId="urn:microsoft.com/office/officeart/2011/layout/HexagonRadial"/>
    <dgm:cxn modelId="{AAFBC727-B14F-4CFC-8FD2-D29EC086886E}" srcId="{F1E12570-550B-4713-9BB8-6BB9B4074385}" destId="{13ACD8EB-483D-4E7B-9F7E-819DC697D075}" srcOrd="2" destOrd="0" parTransId="{BE2E28F7-CB4E-4978-AA78-EF25C3DE6B52}" sibTransId="{0A391170-D539-42D8-ABAD-69B051B592A5}"/>
    <dgm:cxn modelId="{D29EA7C9-9BB8-4270-8DA5-362DAB1942D2}" type="presOf" srcId="{13ACD8EB-483D-4E7B-9F7E-819DC697D075}" destId="{BC8DE892-3043-494A-842D-BE9AFF08E430}" srcOrd="0" destOrd="0" presId="urn:microsoft.com/office/officeart/2011/layout/HexagonRadial"/>
    <dgm:cxn modelId="{D9A317A4-2CCC-4D6A-94A5-0AC57E15AD97}" type="presOf" srcId="{CA94FC8F-C542-45C2-944A-FDC8672BA42A}" destId="{EC76EF9D-15D7-4817-8690-CD4CE3D139FB}" srcOrd="0" destOrd="0" presId="urn:microsoft.com/office/officeart/2011/layout/HexagonRadial"/>
    <dgm:cxn modelId="{D5540FB3-5318-4A75-86BA-6AE96CEAEC4E}" srcId="{6049DBC7-71DD-427A-B2E7-55FB5C8A66E1}" destId="{F1E12570-550B-4713-9BB8-6BB9B4074385}" srcOrd="0" destOrd="0" parTransId="{066088BB-B90C-4365-98EB-B35DD1543D4A}" sibTransId="{958E4710-62E6-445F-957D-0406530E9482}"/>
    <dgm:cxn modelId="{9521F8B2-F351-474F-8670-7DCD80884A79}" srcId="{F1E12570-550B-4713-9BB8-6BB9B4074385}" destId="{CA94FC8F-C542-45C2-944A-FDC8672BA42A}" srcOrd="1" destOrd="0" parTransId="{5AA35DD8-A0C0-4772-A2C2-8171C1EF72A7}" sibTransId="{F34EB138-EE46-4E2F-A586-1632A790B5E4}"/>
    <dgm:cxn modelId="{70AA119F-86CE-42F4-A29D-3A50F0B9D4A3}" type="presParOf" srcId="{7A1E6E1E-6552-4A18-A38C-24286B0BD36E}" destId="{D355A1D7-D7E2-415A-9B5D-FD9B08EB53A7}" srcOrd="0" destOrd="0" presId="urn:microsoft.com/office/officeart/2011/layout/HexagonRadial"/>
    <dgm:cxn modelId="{ECC341D4-2C19-45B9-BD0F-28B482B93A88}" type="presParOf" srcId="{7A1E6E1E-6552-4A18-A38C-24286B0BD36E}" destId="{DEAD2B33-F5B0-4005-8E74-9D1817B2536D}" srcOrd="1" destOrd="0" presId="urn:microsoft.com/office/officeart/2011/layout/HexagonRadial"/>
    <dgm:cxn modelId="{6D639075-B0CC-4F50-BFB0-94711BA4D13C}" type="presParOf" srcId="{DEAD2B33-F5B0-4005-8E74-9D1817B2536D}" destId="{6A47BA6A-BA72-488F-AC03-3F2498BF7684}" srcOrd="0" destOrd="0" presId="urn:microsoft.com/office/officeart/2011/layout/HexagonRadial"/>
    <dgm:cxn modelId="{AD8E5B69-FCA3-48A7-9949-12419FEFDC17}" type="presParOf" srcId="{7A1E6E1E-6552-4A18-A38C-24286B0BD36E}" destId="{9ECFAD53-9DE5-43D2-B148-AE43E525ED9B}" srcOrd="2" destOrd="0" presId="urn:microsoft.com/office/officeart/2011/layout/HexagonRadial"/>
    <dgm:cxn modelId="{556646E4-EF93-4953-B815-C86E1A89EA98}" type="presParOf" srcId="{7A1E6E1E-6552-4A18-A38C-24286B0BD36E}" destId="{FB1AF915-7D26-49F9-BAB8-FD72BA301380}" srcOrd="3" destOrd="0" presId="urn:microsoft.com/office/officeart/2011/layout/HexagonRadial"/>
    <dgm:cxn modelId="{8BB208A8-851C-4463-9831-A438922230B0}" type="presParOf" srcId="{FB1AF915-7D26-49F9-BAB8-FD72BA301380}" destId="{5A97039A-8E8C-40ED-A1CD-37C5FCF038D6}" srcOrd="0" destOrd="0" presId="urn:microsoft.com/office/officeart/2011/layout/HexagonRadial"/>
    <dgm:cxn modelId="{FC92600E-00CF-412A-96EE-88E1DFAB23CA}" type="presParOf" srcId="{7A1E6E1E-6552-4A18-A38C-24286B0BD36E}" destId="{EC76EF9D-15D7-4817-8690-CD4CE3D139FB}" srcOrd="4" destOrd="0" presId="urn:microsoft.com/office/officeart/2011/layout/HexagonRadial"/>
    <dgm:cxn modelId="{4F8F1969-8DDB-4CC5-803F-9C6C6361367E}" type="presParOf" srcId="{7A1E6E1E-6552-4A18-A38C-24286B0BD36E}" destId="{DBB90E3C-68C6-44D3-AE21-E63D6AD7F3C6}" srcOrd="5" destOrd="0" presId="urn:microsoft.com/office/officeart/2011/layout/HexagonRadial"/>
    <dgm:cxn modelId="{065EC5F2-FFCF-4393-94BB-86505216C1FE}" type="presParOf" srcId="{DBB90E3C-68C6-44D3-AE21-E63D6AD7F3C6}" destId="{76CF1D4F-64C8-463F-96F2-5B626E3A7CD8}" srcOrd="0" destOrd="0" presId="urn:microsoft.com/office/officeart/2011/layout/HexagonRadial"/>
    <dgm:cxn modelId="{2D7DE884-6A5B-4045-B36A-564F7A2D84B0}" type="presParOf" srcId="{7A1E6E1E-6552-4A18-A38C-24286B0BD36E}" destId="{BC8DE892-3043-494A-842D-BE9AFF08E430}" srcOrd="6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C7A8D412-4DAA-4ACE-B0DE-9F63DCD916C7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2E8DF0B9-5344-4C4A-9586-D875816ABD66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30580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465587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irzayeat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17543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irzayeat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211140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irzayeat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609907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irzayeat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06495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irzayeat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90751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akhbarrasmi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423979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akhbarrasmi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670236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sibapp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86023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filimo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506389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axprint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47213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KPI</a:t>
            </a:r>
            <a:r>
              <a:rPr lang="fa-IR" dirty="0" smtClean="0"/>
              <a:t>های ساده و قابل فهم</a:t>
            </a:r>
          </a:p>
          <a:p>
            <a:r>
              <a:rPr lang="fa-IR" dirty="0" smtClean="0"/>
              <a:t>قابل مقایسه با معیار و دیگران</a:t>
            </a:r>
          </a:p>
          <a:p>
            <a:r>
              <a:rPr lang="fa-IR" dirty="0" smtClean="0"/>
              <a:t>مشاهده فرایند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974586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axprint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954052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اغلب از زبان بنیانگذار می‌شنویم</a:t>
            </a:r>
          </a:p>
          <a:p>
            <a:r>
              <a:rPr lang="fa-IR" dirty="0" smtClean="0"/>
              <a:t>ولی من علاقه دارم داستان رو بر اساس ردپای کسب‌وکار تعریف کنم: داده</a:t>
            </a:r>
          </a:p>
          <a:p>
            <a:r>
              <a:rPr lang="fa-IR" dirty="0" smtClean="0"/>
              <a:t>داستانی که خود بنیانگذار یا مدیر هم بار اول می‌شنوه براش تازه‌ست و به هیجان میاد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76928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اغلب از زبان بنیانگذار می‌شنویم</a:t>
            </a:r>
          </a:p>
          <a:p>
            <a:r>
              <a:rPr lang="fa-IR" dirty="0" smtClean="0"/>
              <a:t>ولی من علاقه دارم داستان رو بر اساس ردپای کسب‌وکار تعریف کنم: داده</a:t>
            </a:r>
          </a:p>
          <a:p>
            <a:r>
              <a:rPr lang="fa-IR" dirty="0" smtClean="0"/>
              <a:t>داستانی که خود بنیانگذار یا مدیر هم بار اول می‌شنوه براش تازه‌ست و به هیجان میاد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46484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اغلب از زبان بنیانگذار می‌شنویم</a:t>
            </a:r>
          </a:p>
          <a:p>
            <a:r>
              <a:rPr lang="fa-IR" dirty="0" smtClean="0"/>
              <a:t>ولی من علاقه دارم داستان رو بر اساس ردپای کسب‌وکار تعریف کنم: داده</a:t>
            </a:r>
          </a:p>
          <a:p>
            <a:r>
              <a:rPr lang="fa-IR" dirty="0" smtClean="0"/>
              <a:t>داستانی که خود بنیانگذار یا مدیر هم بار اول می‌شنوه براش تازه‌ست و به هیجان میاد</a:t>
            </a:r>
          </a:p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68730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2143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69212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92843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DF0B9-5344-4C4A-9586-D875816ABD66}" type="slidenum">
              <a:rPr lang="fa-IR" smtClean="0"/>
              <a:t>11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290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53409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67306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36453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8610600" y="0"/>
            <a:ext cx="35814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1116" y="998359"/>
            <a:ext cx="3371984" cy="1325563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01001"/>
            <a:ext cx="7315200" cy="5178604"/>
          </a:xfrm>
        </p:spPr>
        <p:txBody>
          <a:bodyPr/>
          <a:lstStyle>
            <a:lvl1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2pPr>
            <a:lvl3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3pPr>
            <a:lvl4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4pPr>
            <a:lvl5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H="1" flipV="1">
            <a:off x="12112123" y="1037078"/>
            <a:ext cx="854" cy="1296000"/>
          </a:xfrm>
          <a:prstGeom prst="line">
            <a:avLst/>
          </a:prstGeom>
          <a:ln w="152400">
            <a:solidFill>
              <a:srgbClr val="E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835775" y="4854043"/>
            <a:ext cx="3123344" cy="1325562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 i="0">
                <a:solidFill>
                  <a:schemeClr val="bg1">
                    <a:lumMod val="65000"/>
                  </a:schemeClr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 marL="457200" indent="0" algn="ctr">
              <a:buNone/>
              <a:defRPr sz="1200" i="0">
                <a:solidFill>
                  <a:schemeClr val="bg1">
                    <a:lumMod val="65000"/>
                  </a:schemeClr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defRPr>
            </a:lvl2pPr>
            <a:lvl3pPr marL="914400" indent="0" algn="ctr">
              <a:buNone/>
              <a:defRPr sz="1100" i="0">
                <a:solidFill>
                  <a:schemeClr val="bg1">
                    <a:lumMod val="65000"/>
                  </a:schemeClr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defRPr>
            </a:lvl3pPr>
            <a:lvl4pPr marL="1371600" indent="0" algn="ctr">
              <a:buNone/>
              <a:defRPr sz="1050" i="0">
                <a:solidFill>
                  <a:schemeClr val="bg1">
                    <a:lumMod val="65000"/>
                  </a:schemeClr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defRPr>
            </a:lvl4pPr>
            <a:lvl5pPr marL="1828800" indent="0" algn="ctr">
              <a:buNone/>
              <a:defRPr sz="1050" i="0">
                <a:solidFill>
                  <a:schemeClr val="bg1">
                    <a:lumMod val="65000"/>
                  </a:schemeClr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022" y="6521702"/>
            <a:ext cx="288000" cy="278572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6636123" y="6507136"/>
            <a:ext cx="169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sz="9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فرگشا</a:t>
            </a:r>
          </a:p>
          <a:p>
            <a:pPr algn="r"/>
            <a:r>
              <a:rPr lang="fa-IR" sz="900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تحلیلگر داده‌های رشد و مارکتینگ</a:t>
            </a:r>
            <a:endParaRPr lang="fa-IR" sz="900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658840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2pPr>
            <a:lvl3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3pPr>
            <a:lvl4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4pPr>
            <a:lvl5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fld id="{6910D3A2-AC64-4481-9D90-90A95A2C3A54}" type="datetimeFigureOut">
              <a:rPr lang="fa-IR" smtClean="0"/>
              <a:pPr/>
              <a:t>07/12/1440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fld id="{EF52AE1F-66B9-43D8-97C8-8C6F51378CF1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610661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11885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39802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3824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5965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9743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8662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04184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0D3A2-AC64-4481-9D90-90A95A2C3A54}" type="datetimeFigureOut">
              <a:rPr lang="fa-IR" smtClean="0"/>
              <a:t>07/12/1440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2AE1F-66B9-43D8-97C8-8C6F51378CF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75226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hdinasseri/" TargetMode="External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mailto:mahdinasseri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jpe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7.jpeg"/><Relationship Id="rId10" Type="http://schemas.openxmlformats.org/officeDocument/2006/relationships/hyperlink" Target="https://twitter.com/mahdinasseri" TargetMode="Externa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hyperlink" Target="https://virgool.io/@mahd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hdinasseri/" TargetMode="External"/><Relationship Id="rId13" Type="http://schemas.openxmlformats.org/officeDocument/2006/relationships/image" Target="../media/image6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hyperlink" Target="mailto:mahdinasseri@gmail.com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5.jpe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7.jpeg"/><Relationship Id="rId10" Type="http://schemas.openxmlformats.org/officeDocument/2006/relationships/hyperlink" Target="https://twitter.com/mahdinasseri" TargetMode="External"/><Relationship Id="rId4" Type="http://schemas.openxmlformats.org/officeDocument/2006/relationships/diagramLayout" Target="../diagrams/layout2.xml"/><Relationship Id="rId9" Type="http://schemas.openxmlformats.org/officeDocument/2006/relationships/image" Target="../media/image4.png"/><Relationship Id="rId14" Type="http://schemas.openxmlformats.org/officeDocument/2006/relationships/hyperlink" Target="https://virgool.io/@mahd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343"/>
            <a:ext cx="12192000" cy="812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435430"/>
            <a:ext cx="121920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38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 Typewriter" panose="020B0509030504030204" pitchFamily="49" charset="0"/>
                <a:cs typeface="A Goldan" panose="02000400000000000000" pitchFamily="2" charset="-78"/>
              </a:rPr>
              <a:t>رشـــــــــــــــد</a:t>
            </a:r>
            <a:endParaRPr lang="fa-IR" sz="13800" dirty="0">
              <a:solidFill>
                <a:schemeClr val="accent6">
                  <a:lumMod val="40000"/>
                  <a:lumOff val="60000"/>
                </a:schemeClr>
              </a:solidFill>
              <a:latin typeface="Lucida Sans Typewriter" panose="020B0509030504030204" pitchFamily="49" charset="0"/>
              <a:cs typeface="A Goldan" panose="02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66098" y="1014623"/>
            <a:ext cx="576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داستان ناگفته‌ای که داده‌ها روایت می‌کنند</a:t>
            </a:r>
            <a:endParaRPr lang="fa-IR" sz="4000" dirty="0">
              <a:solidFill>
                <a:schemeClr val="bg1"/>
              </a:solidFill>
              <a:latin typeface="Lucida Sans Typewriter" panose="020B0509030504030204" pitchFamily="49" charset="0"/>
              <a:cs typeface="A Ketab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192" y="6488668"/>
            <a:ext cx="2741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Photo by Mike Erskine on Unsplash</a:t>
            </a:r>
            <a:endParaRPr lang="fa-IR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72419" y="1915548"/>
            <a:ext cx="35974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50000"/>
              </a:lnSpc>
            </a:pP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مهدی ناصری؛ تحلیل‌گر داده‌های کسب‌وکار</a:t>
            </a:r>
          </a:p>
          <a:p>
            <a:pPr algn="l">
              <a:lnSpc>
                <a:spcPct val="150000"/>
              </a:lnSpc>
            </a:pP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اولین </a:t>
            </a:r>
            <a:r>
              <a:rPr lang="fa-IR" sz="160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دورهمی استودیودیتا </a:t>
            </a: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- </a:t>
            </a:r>
            <a:r>
              <a:rPr lang="fa-IR" sz="16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تابستان 98</a:t>
            </a:r>
            <a:endParaRPr lang="fa-IR" sz="16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006826" y="2002299"/>
            <a:ext cx="1985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www.fargosha.com</a:t>
            </a:r>
            <a:endParaRPr lang="fa-IR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78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7923" y="617248"/>
            <a:ext cx="7218258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</a:t>
            </a:r>
            <a:r>
              <a:rPr lang="fa-IR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	price	</a:t>
            </a:r>
            <a:r>
              <a:rPr lang="en-US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r>
              <a:rPr lang="fa-IR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created_at			user_id	status</a:t>
            </a:r>
            <a:endParaRPr lang="en-US" sz="14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 rtl="0"/>
            <a:r>
              <a:rPr lang="en-US" sz="1400" dirty="0" smtClean="0">
                <a:solidFill>
                  <a:schemeClr val="bg1"/>
                </a:solidFill>
              </a:rPr>
              <a:t>…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292970	1001000.0		2019-05-27T17:11:38.390Z	350663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292971	870000.0		2019-05-27T17:31:32.627Z	286190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292973	99000.0		2019-05-27T17:43:08.090Z	383168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292974	756000.0		2019-05-27T17:43:56.027Z	251070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292975	379000.0		2019-05-27T18:20:45.837Z	270144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292977	425000.0		2019-05-27T19:46:46.250Z	300993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292978	104000.0		2019-05-27T19:56:43.250Z	383173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292979	118000.0		2019-05-27T20:16:13.043Z	355577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292980	249000.0		2019-05-27T21:03:48.973Z	263163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292982	379000.0		2019-05-27T23:04:57.990Z	383170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292983	152000.0		2019-05-28T02:32:46.843Z	383175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292985	425000.0		2019-05-28T03:33:33.923Z	325013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292986	361000.0		2019-05-28T06:19:35.213Z	329752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292987	416000.0		2019-05-28T09:10:07.847Z	318198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292988	1043000.0		2019-05-28T08:36:44.873Z	372225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292990	169000.0		2019-05-28T10:17:42.367Z	325253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292991	758000.0		2019-05-28T10:35:42.273Z	382697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292992	614000.0		2019-05-28T10:37:05.400Z	350500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292993	175000.0		2019-05-28T11:03:56.773Z	273172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292994	132000.0		2019-05-28T11:34:31.030Z	379974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292995	152000.0		2019-05-28T11:42:08.287Z	382245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3"/>
          <a:stretch/>
        </p:blipFill>
        <p:spPr>
          <a:xfrm>
            <a:off x="7586181" y="-289322"/>
            <a:ext cx="4605819" cy="65909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Rectangle 2"/>
          <p:cNvSpPr/>
          <p:nvPr/>
        </p:nvSpPr>
        <p:spPr>
          <a:xfrm>
            <a:off x="130629" y="428178"/>
            <a:ext cx="1165497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		نرخ رشد درآمد		تعداد کاربران	نرخ رشد کاربران تعداد مشتری 		نرخ رشد مشتری		نرخ رشد مشتری جدید</a:t>
            </a:r>
            <a:r>
              <a:rPr lang="fa-IR" sz="3200" dirty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بازگشت مشتری		نرخ تکرار خرید		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ARPU</a:t>
            </a:r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</a:t>
            </a:r>
            <a:r>
              <a:rPr lang="en-US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LTV </a:t>
            </a:r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ریزش		چسبندگی		نرخ‌های بازگشت کوهورت	 دسته‌بندی مشتریان		نرخ‌های تبدیل		نرخ تمرکز مشتری نرخ فعال‌سازی مشتری		نرخ فعال‌سازی مجدد		شتاب خرید تعداد مشتری فعال		میانگین حجم سبد خرید</a:t>
            </a:r>
          </a:p>
          <a:p>
            <a:pPr>
              <a:lnSpc>
                <a:spcPct val="150000"/>
              </a:lnSpc>
            </a:pPr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ترک سبدخرید		تعداد فروش		رشد تعداد فروش</a:t>
            </a:r>
          </a:p>
        </p:txBody>
      </p:sp>
    </p:spTree>
    <p:extLst>
      <p:ext uri="{BB962C8B-B14F-4D97-AF65-F5344CB8AC3E}">
        <p14:creationId xmlns:p14="http://schemas.microsoft.com/office/powerpoint/2010/main" val="51957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7923" y="617248"/>
            <a:ext cx="7218258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</a:t>
            </a:r>
            <a:r>
              <a:rPr lang="fa-IR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	price	</a:t>
            </a:r>
            <a:r>
              <a:rPr lang="en-US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r>
              <a:rPr lang="fa-IR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created_at			user_id	status</a:t>
            </a:r>
            <a:endParaRPr lang="en-US" sz="14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 rtl="0"/>
            <a:r>
              <a:rPr lang="en-US" sz="1400" dirty="0" smtClean="0">
                <a:solidFill>
                  <a:schemeClr val="bg1"/>
                </a:solidFill>
              </a:rPr>
              <a:t>…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292970	1001000.0		2019-05-27T17:11:38.390Z	350663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292971	870000.0		2019-05-27T17:31:32.627Z	286190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292973	99000.0		2019-05-27T17:43:08.090Z	383168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292974	756000.0		2019-05-27T17:43:56.027Z	251070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292975	379000.0		2019-05-27T18:20:45.837Z	270144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292977	425000.0		2019-05-27T19:46:46.250Z	300993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292978	104000.0		2019-05-27T19:56:43.250Z	383173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292979	118000.0		2019-05-27T20:16:13.043Z	355577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292980	249000.0		2019-05-27T21:03:48.973Z	263163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292982	379000.0		2019-05-27T23:04:57.990Z	383170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292983	152000.0		2019-05-28T02:32:46.843Z	383175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292985	425000.0		2019-05-28T03:33:33.923Z	325013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292986	361000.0		2019-05-28T06:19:35.213Z	329752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292987	416000.0		2019-05-28T09:10:07.847Z	318198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292988	1043000.0		2019-05-28T08:36:44.873Z	372225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292990	169000.0		2019-05-28T10:17:42.367Z	325253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292991	758000.0		2019-05-28T10:35:42.273Z	382697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292992	614000.0		2019-05-28T10:37:05.400Z	350500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292993	175000.0		2019-05-28T11:03:56.773Z	273172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292994	132000.0		2019-05-28T11:34:31.030Z	379974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292995	152000.0		2019-05-28T11:42:08.287Z	382245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3"/>
          <a:stretch/>
        </p:blipFill>
        <p:spPr>
          <a:xfrm>
            <a:off x="7586181" y="-289322"/>
            <a:ext cx="4605819" cy="65909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" name="Rectangle 2"/>
          <p:cNvSpPr/>
          <p:nvPr/>
        </p:nvSpPr>
        <p:spPr>
          <a:xfrm>
            <a:off x="130629" y="428178"/>
            <a:ext cx="11654972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3200" dirty="0" smtClean="0">
                <a:solidFill>
                  <a:schemeClr val="accent4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</a:t>
            </a:r>
            <a:r>
              <a:rPr lang="fa-I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	نرخ رشد درآمد		</a:t>
            </a:r>
            <a:r>
              <a:rPr lang="fa-IR" sz="3200" dirty="0" smtClean="0">
                <a:solidFill>
                  <a:schemeClr val="accent4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تعداد کاربران</a:t>
            </a:r>
            <a:r>
              <a:rPr lang="fa-I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نرخ رشد کاربران تعداد مشتری 		نرخ رشد مشتری		نرخ رشد مشتری جدید</a:t>
            </a:r>
            <a:r>
              <a:rPr lang="fa-IR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بازگشت مشتری		نرخ تکرار خرید		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ARPU</a:t>
            </a:r>
            <a:r>
              <a:rPr lang="fa-I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</a:t>
            </a:r>
            <a:r>
              <a:rPr lang="en-US" sz="3200" dirty="0" smtClean="0">
                <a:solidFill>
                  <a:schemeClr val="accent4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LTV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ریزش		چسبندگی		نرخ‌های بازگشت کوهورت	 دسته‌بندی مشتریان		نرخ‌های تبدیل		نرخ تمرکز مشتری نرخ فعال‌سازی مشتری		نرخ فعال‌سازی مجدد		شتاب خرید تعداد مشتری فعال		میانگین حجم سبد خرید</a:t>
            </a:r>
          </a:p>
          <a:p>
            <a:pPr>
              <a:lnSpc>
                <a:spcPct val="150000"/>
              </a:lnSpc>
            </a:pPr>
            <a:r>
              <a:rPr lang="fa-IR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ترک سبدخرید		تعداد فروش		رشد تعداد فروش</a:t>
            </a:r>
          </a:p>
        </p:txBody>
      </p:sp>
    </p:spTree>
    <p:extLst>
      <p:ext uri="{BB962C8B-B14F-4D97-AF65-F5344CB8AC3E}">
        <p14:creationId xmlns:p14="http://schemas.microsoft.com/office/powerpoint/2010/main" val="302410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10" name="Left Bracket 9"/>
          <p:cNvSpPr/>
          <p:nvPr/>
        </p:nvSpPr>
        <p:spPr>
          <a:xfrm rot="5400000">
            <a:off x="6027963" y="3825422"/>
            <a:ext cx="194129" cy="4528456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6" name="TextBox 5"/>
          <p:cNvSpPr txBox="1"/>
          <p:nvPr/>
        </p:nvSpPr>
        <p:spPr>
          <a:xfrm>
            <a:off x="5508172" y="5788354"/>
            <a:ext cx="1284514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مسئله فِرمی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Left Bracket 10"/>
          <p:cNvSpPr/>
          <p:nvPr/>
        </p:nvSpPr>
        <p:spPr>
          <a:xfrm rot="10800000">
            <a:off x="3860799" y="1362014"/>
            <a:ext cx="194129" cy="4528456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TextBox 11"/>
          <p:cNvSpPr txBox="1"/>
          <p:nvPr/>
        </p:nvSpPr>
        <p:spPr>
          <a:xfrm rot="5400000">
            <a:off x="3341008" y="3324946"/>
            <a:ext cx="1284514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مسئله فِرمی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4347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4" name="Left Bracket 3"/>
          <p:cNvSpPr/>
          <p:nvPr/>
        </p:nvSpPr>
        <p:spPr>
          <a:xfrm flipH="1">
            <a:off x="3825084" y="5229559"/>
            <a:ext cx="213180" cy="1062332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5" name="TextBox 4"/>
          <p:cNvSpPr txBox="1"/>
          <p:nvPr/>
        </p:nvSpPr>
        <p:spPr>
          <a:xfrm rot="16200000">
            <a:off x="3606485" y="5491739"/>
            <a:ext cx="1290947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 روزانه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Left Bracket 7"/>
          <p:cNvSpPr/>
          <p:nvPr/>
        </p:nvSpPr>
        <p:spPr>
          <a:xfrm flipH="1">
            <a:off x="5124113" y="4167586"/>
            <a:ext cx="213180" cy="1738417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TextBox 8"/>
          <p:cNvSpPr txBox="1"/>
          <p:nvPr/>
        </p:nvSpPr>
        <p:spPr>
          <a:xfrm rot="16200000">
            <a:off x="4494725" y="4840556"/>
            <a:ext cx="2112526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 ۱۰ روزه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Left Bracket 9"/>
          <p:cNvSpPr/>
          <p:nvPr/>
        </p:nvSpPr>
        <p:spPr>
          <a:xfrm flipH="1">
            <a:off x="6383420" y="3111322"/>
            <a:ext cx="213180" cy="1738417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754032" y="3784292"/>
            <a:ext cx="2112526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 ۱۰0 روزه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2" name="Left Bracket 11"/>
          <p:cNvSpPr/>
          <p:nvPr/>
        </p:nvSpPr>
        <p:spPr>
          <a:xfrm flipH="1">
            <a:off x="7620000" y="2423886"/>
            <a:ext cx="58057" cy="348343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TextBox 12"/>
          <p:cNvSpPr txBox="1"/>
          <p:nvPr/>
        </p:nvSpPr>
        <p:spPr>
          <a:xfrm rot="16200000">
            <a:off x="7244906" y="2607343"/>
            <a:ext cx="1578079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 ۱۰00 روزه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Left Bracket 13"/>
          <p:cNvSpPr/>
          <p:nvPr/>
        </p:nvSpPr>
        <p:spPr>
          <a:xfrm flipH="1">
            <a:off x="8843651" y="2423886"/>
            <a:ext cx="58057" cy="348343"/>
          </a:xfrm>
          <a:prstGeom prst="leftBracket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TextBox 14"/>
          <p:cNvSpPr txBox="1"/>
          <p:nvPr/>
        </p:nvSpPr>
        <p:spPr>
          <a:xfrm rot="16200000">
            <a:off x="8468557" y="2505745"/>
            <a:ext cx="1578079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 کل عمر</a:t>
            </a:r>
            <a:endParaRPr lang="fa-IR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585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624" y="2591190"/>
            <a:ext cx="249459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3200" b="1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مراحل</a:t>
            </a:r>
          </a:p>
          <a:p>
            <a:pPr algn="ctr"/>
            <a:r>
              <a:rPr lang="fa-IR" sz="3200" b="1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کسب‌وکار</a:t>
            </a:r>
            <a:endParaRPr lang="fa-IR" sz="3200" b="1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17371" y="5537591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NaN</a:t>
            </a:r>
            <a:endParaRPr lang="fa-IR" sz="32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445828" y="5109029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45828" y="3853544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45828" y="2634732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445828" y="1407887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445828" y="130630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324631" y="4209535"/>
            <a:ext cx="9941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NaN</a:t>
            </a:r>
            <a:endParaRPr lang="fa-IR" sz="32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54336" y="2837938"/>
            <a:ext cx="9460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صفر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16570" y="1596968"/>
            <a:ext cx="1794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*		یک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438682" y="297940"/>
            <a:ext cx="5774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دو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8910499">
            <a:off x="5817086" y="377771"/>
            <a:ext cx="7521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سه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910499">
            <a:off x="4540976" y="307344"/>
            <a:ext cx="10230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چهار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367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866744" y="335859"/>
            <a:ext cx="3599542" cy="1200329"/>
          </a:xfrm>
          <a:prstGeom prst="rect">
            <a:avLst/>
          </a:prstGeom>
          <a:solidFill>
            <a:srgbClr val="000000"/>
          </a:solidFill>
        </p:spPr>
        <p:txBody>
          <a:bodyPr wrap="square" rtlCol="1">
            <a:spAutoFit/>
          </a:bodyPr>
          <a:lstStyle/>
          <a:p>
            <a:pPr algn="l"/>
            <a:r>
              <a:rPr lang="en-US" sz="2400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y</a:t>
            </a:r>
            <a:r>
              <a:rPr lang="fa-IR" sz="2400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= تعداد کاربر</a:t>
            </a:r>
          </a:p>
          <a:p>
            <a:pPr algn="l"/>
            <a:r>
              <a:rPr lang="en-US" sz="2400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x</a:t>
            </a:r>
            <a:r>
              <a:rPr lang="fa-IR" sz="2400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= ارزش طول عمر مشتری</a:t>
            </a:r>
          </a:p>
          <a:p>
            <a:pPr algn="l"/>
            <a:r>
              <a:rPr lang="fa-IR" sz="2400" dirty="0" smtClean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(ماهیانه)</a:t>
            </a:r>
            <a:endParaRPr lang="fa-IR" sz="2400" dirty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965371" y="769257"/>
            <a:ext cx="1814286" cy="134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7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6570" y="1596968"/>
            <a:ext cx="1794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*		یک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7445828" y="2634732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7445828" y="1407887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840531" y="2815775"/>
            <a:ext cx="21916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مدل‌کسب‌وکار: </a:t>
            </a:r>
            <a:r>
              <a:rPr lang="en-US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B2B</a:t>
            </a:r>
            <a:endParaRPr lang="fa-IR" sz="20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 درآمد: اشتراکی</a:t>
            </a:r>
            <a:endParaRPr lang="fa-IR" sz="20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9549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16570" y="1596968"/>
            <a:ext cx="1794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*		یک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445828" y="2634732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45828" y="1407887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679543" y="2815775"/>
            <a:ext cx="2431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مدل‌کسب‌وکار: </a:t>
            </a:r>
            <a:r>
              <a:rPr lang="en-US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B2B</a:t>
            </a:r>
            <a:endParaRPr lang="fa-IR" sz="20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 درآمد: اشتراکی</a:t>
            </a:r>
          </a:p>
          <a:p>
            <a:pPr algn="ctr"/>
            <a:endParaRPr lang="fa-IR" sz="20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حال گذار به مرحله بعد</a:t>
            </a:r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624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3556000" y="319315"/>
            <a:ext cx="2641600" cy="2017485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" name="Rectangle 9"/>
          <p:cNvSpPr/>
          <p:nvPr/>
        </p:nvSpPr>
        <p:spPr>
          <a:xfrm>
            <a:off x="4073535" y="966762"/>
            <a:ext cx="16065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B2B</a:t>
            </a:r>
            <a:endParaRPr lang="fa-IR" sz="6000" b="1" dirty="0"/>
          </a:p>
        </p:txBody>
      </p:sp>
      <p:sp>
        <p:nvSpPr>
          <p:cNvPr id="11" name="Oval 10"/>
          <p:cNvSpPr/>
          <p:nvPr/>
        </p:nvSpPr>
        <p:spPr>
          <a:xfrm>
            <a:off x="6052456" y="609601"/>
            <a:ext cx="2496458" cy="2627086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Rectangle 11"/>
          <p:cNvSpPr/>
          <p:nvPr/>
        </p:nvSpPr>
        <p:spPr>
          <a:xfrm>
            <a:off x="6472573" y="1328057"/>
            <a:ext cx="1656223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4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B2C</a:t>
            </a:r>
          </a:p>
          <a:p>
            <a:pPr algn="ctr" rtl="0"/>
            <a:r>
              <a:rPr lang="en-US" sz="1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High performance</a:t>
            </a:r>
            <a:endParaRPr lang="fa-IR" sz="1200" b="1" dirty="0"/>
          </a:p>
        </p:txBody>
      </p:sp>
      <p:sp>
        <p:nvSpPr>
          <p:cNvPr id="13" name="Oval 12"/>
          <p:cNvSpPr/>
          <p:nvPr/>
        </p:nvSpPr>
        <p:spPr>
          <a:xfrm>
            <a:off x="3701142" y="2656115"/>
            <a:ext cx="2771431" cy="3004456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Rectangle 13"/>
          <p:cNvSpPr/>
          <p:nvPr/>
        </p:nvSpPr>
        <p:spPr>
          <a:xfrm>
            <a:off x="3826793" y="3546178"/>
            <a:ext cx="2501484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0"/>
            <a:r>
              <a:rPr lang="en-US" sz="60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B2C/B</a:t>
            </a:r>
          </a:p>
          <a:p>
            <a:pPr algn="ctr" rtl="0"/>
            <a:r>
              <a:rPr lang="en-US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Low performance</a:t>
            </a:r>
            <a:endParaRPr lang="fa-IR" sz="1600" b="1" dirty="0"/>
          </a:p>
        </p:txBody>
      </p:sp>
      <p:sp>
        <p:nvSpPr>
          <p:cNvPr id="15" name="Oval 14"/>
          <p:cNvSpPr/>
          <p:nvPr/>
        </p:nvSpPr>
        <p:spPr>
          <a:xfrm>
            <a:off x="6262515" y="3348466"/>
            <a:ext cx="2496458" cy="2627086"/>
          </a:xfrm>
          <a:prstGeom prst="ellipse">
            <a:avLst/>
          </a:prstGeom>
          <a:solidFill>
            <a:srgbClr val="FFFF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6" name="Rectangle 15"/>
          <p:cNvSpPr/>
          <p:nvPr/>
        </p:nvSpPr>
        <p:spPr>
          <a:xfrm>
            <a:off x="6459817" y="4066922"/>
            <a:ext cx="2101858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sz="4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B2C</a:t>
            </a:r>
          </a:p>
          <a:p>
            <a:pPr algn="ctr" rtl="0"/>
            <a:r>
              <a:rPr lang="en-US" sz="1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Mass Low performance</a:t>
            </a:r>
            <a:endParaRPr lang="fa-IR" sz="1200" b="1" dirty="0"/>
          </a:p>
        </p:txBody>
      </p:sp>
    </p:spTree>
    <p:extLst>
      <p:ext uri="{BB962C8B-B14F-4D97-AF65-F5344CB8AC3E}">
        <p14:creationId xmlns:p14="http://schemas.microsoft.com/office/powerpoint/2010/main" val="160016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7445828" y="1407887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445828" y="130630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9252787" y="297940"/>
            <a:ext cx="1500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* 		دو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79543" y="1451435"/>
            <a:ext cx="2431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مدل‌کسب‌وکار: </a:t>
            </a:r>
            <a:r>
              <a:rPr lang="en-US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B2C</a:t>
            </a:r>
            <a:endParaRPr lang="fa-IR" sz="20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 درآمد: اشتراکی</a:t>
            </a:r>
          </a:p>
          <a:p>
            <a:pPr algn="ctr"/>
            <a:endParaRPr lang="fa-IR" sz="20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حال گذار به مرحله بعد</a:t>
            </a:r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389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14" y="1485148"/>
            <a:ext cx="2160000" cy="21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درباره من</a:t>
            </a:r>
            <a:endParaRPr lang="fa-I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/>
              <a:t>www.fargosha.com</a:t>
            </a:r>
            <a:endParaRPr lang="fa-IR" sz="2000" dirty="0"/>
          </a:p>
        </p:txBody>
      </p:sp>
      <p:sp>
        <p:nvSpPr>
          <p:cNvPr id="8" name="Rectangle 7"/>
          <p:cNvSpPr/>
          <p:nvPr/>
        </p:nvSpPr>
        <p:spPr>
          <a:xfrm>
            <a:off x="2895197" y="2330176"/>
            <a:ext cx="2566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مهدی ناصری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672" y="3227336"/>
            <a:ext cx="46557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تحلیلگر داده‌های کسب‌وکار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8460758" y="2651575"/>
          <a:ext cx="3924153" cy="237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linkedin logo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83" y="40300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itter logo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243" y="459972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88" y="4045004"/>
            <a:ext cx="360000" cy="360000"/>
          </a:xfrm>
          <a:prstGeom prst="rect">
            <a:avLst/>
          </a:prstGeom>
        </p:spPr>
      </p:pic>
      <p:pic>
        <p:nvPicPr>
          <p:cNvPr id="1032" name="Picture 8" descr="Image result for virgool  logo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988" y="461471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hlinkClick r:id="rId10"/>
          </p:cNvPr>
          <p:cNvSpPr/>
          <p:nvPr/>
        </p:nvSpPr>
        <p:spPr>
          <a:xfrm>
            <a:off x="2040639" y="4586221"/>
            <a:ext cx="164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latin typeface="+mj-lt"/>
              </a:rPr>
              <a:t>@</a:t>
            </a:r>
            <a:r>
              <a:rPr lang="fa-IR" dirty="0" smtClean="0">
                <a:latin typeface="+mj-lt"/>
              </a:rPr>
              <a:t>mahdinasseri</a:t>
            </a:r>
            <a:endParaRPr lang="fa-IR" dirty="0">
              <a:latin typeface="+mj-lt"/>
            </a:endParaRPr>
          </a:p>
        </p:txBody>
      </p:sp>
      <p:sp>
        <p:nvSpPr>
          <p:cNvPr id="15" name="Rectangle 14">
            <a:hlinkClick r:id="rId8"/>
          </p:cNvPr>
          <p:cNvSpPr/>
          <p:nvPr/>
        </p:nvSpPr>
        <p:spPr>
          <a:xfrm>
            <a:off x="2040639" y="401799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fa-IR" dirty="0" smtClean="0">
                <a:latin typeface="+mj-lt"/>
              </a:rPr>
              <a:t>/mahdinasseri</a:t>
            </a:r>
            <a:endParaRPr lang="fa-IR" dirty="0">
              <a:latin typeface="+mj-lt"/>
            </a:endParaRPr>
          </a:p>
        </p:txBody>
      </p:sp>
      <p:sp>
        <p:nvSpPr>
          <p:cNvPr id="16" name="Rectangle 15">
            <a:hlinkClick r:id="rId14"/>
          </p:cNvPr>
          <p:cNvSpPr/>
          <p:nvPr/>
        </p:nvSpPr>
        <p:spPr>
          <a:xfrm>
            <a:off x="4996744" y="4598239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latin typeface="+mj-lt"/>
              </a:rPr>
              <a:t>@</a:t>
            </a:r>
            <a:r>
              <a:rPr lang="fa-IR" dirty="0" smtClean="0">
                <a:latin typeface="+mj-lt"/>
              </a:rPr>
              <a:t>mahd</a:t>
            </a:r>
            <a:r>
              <a:rPr lang="en-US" dirty="0" err="1" smtClean="0">
                <a:latin typeface="+mj-lt"/>
              </a:rPr>
              <a:t>i</a:t>
            </a:r>
            <a:endParaRPr lang="fa-IR" dirty="0">
              <a:latin typeface="+mj-lt"/>
            </a:endParaRPr>
          </a:p>
        </p:txBody>
      </p:sp>
      <p:sp>
        <p:nvSpPr>
          <p:cNvPr id="17" name="Rectangle 16">
            <a:hlinkClick r:id="rId12"/>
          </p:cNvPr>
          <p:cNvSpPr/>
          <p:nvPr/>
        </p:nvSpPr>
        <p:spPr>
          <a:xfrm>
            <a:off x="4996744" y="4030017"/>
            <a:ext cx="2641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fa-IR" dirty="0" smtClean="0">
                <a:latin typeface="+mj-lt"/>
              </a:rPr>
              <a:t>mahdi</a:t>
            </a:r>
            <a:r>
              <a:rPr lang="en-US" dirty="0" smtClean="0">
                <a:latin typeface="+mj-lt"/>
              </a:rPr>
              <a:t>.</a:t>
            </a:r>
            <a:r>
              <a:rPr lang="fa-IR" dirty="0" smtClean="0">
                <a:latin typeface="+mj-lt"/>
              </a:rPr>
              <a:t>nasseri</a:t>
            </a:r>
            <a:r>
              <a:rPr lang="en-US" dirty="0" smtClean="0">
                <a:latin typeface="+mj-lt"/>
              </a:rPr>
              <a:t>@gmail.com</a:t>
            </a:r>
            <a:endParaRPr lang="fa-I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870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445828" y="1407887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7445828" y="130630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679543" y="1451435"/>
            <a:ext cx="2431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مدل‌کسب‌وکار: </a:t>
            </a:r>
            <a:r>
              <a:rPr lang="en-US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B2C</a:t>
            </a:r>
            <a:endParaRPr lang="fa-IR" sz="20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 درآمد: اشتراکی</a:t>
            </a:r>
          </a:p>
          <a:p>
            <a:pPr algn="ctr"/>
            <a:endParaRPr lang="fa-IR" sz="20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حال گذار به مرحله بعد</a:t>
            </a:r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252787" y="297940"/>
            <a:ext cx="15007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* 		دو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2586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88" y="0"/>
            <a:ext cx="8435424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16570" y="1596968"/>
            <a:ext cx="17940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latin typeface="IRANSans" panose="020B0506030804020204" pitchFamily="34" charset="-78"/>
                <a:cs typeface="A  Mitra_4 (MRT)" panose="00000700000000000000" pitchFamily="2" charset="-78"/>
              </a:rPr>
              <a:t>*		یک</a:t>
            </a:r>
            <a:endParaRPr lang="fa-IR" sz="4000" dirty="0">
              <a:solidFill>
                <a:srgbClr val="FFFF00"/>
              </a:solidFill>
              <a:latin typeface="IRANSans" panose="020B0506030804020204" pitchFamily="34" charset="-78"/>
              <a:cs typeface="A  Mitra_4 (MRT)" panose="00000700000000000000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445828" y="2634732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445828" y="1407887"/>
            <a:ext cx="35640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679543" y="2815775"/>
            <a:ext cx="243110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مدل‌کسب‌وکار: </a:t>
            </a:r>
            <a:r>
              <a:rPr lang="en-US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B2C</a:t>
            </a:r>
            <a:endParaRPr lang="fa-IR" sz="20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مدل درآمد: فروش</a:t>
            </a:r>
          </a:p>
          <a:p>
            <a:pPr algn="ctr"/>
            <a:endParaRPr lang="fa-IR" sz="20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حال گذار به مرحله بعد</a:t>
            </a:r>
            <a:endParaRPr lang="fa-IR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6592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88" y="1593438"/>
            <a:ext cx="4203198" cy="3417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32804" r="20476" b="12381"/>
          <a:stretch/>
        </p:blipFill>
        <p:spPr>
          <a:xfrm>
            <a:off x="7581397" y="1644276"/>
            <a:ext cx="2561772" cy="3193828"/>
          </a:xfrm>
          <a:prstGeom prst="roundRect">
            <a:avLst>
              <a:gd name="adj" fmla="val 4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08851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314" y="1485148"/>
            <a:ext cx="2160000" cy="21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درباره من</a:t>
            </a:r>
            <a:endParaRPr lang="fa-I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 smtClean="0"/>
              <a:t>www.fargosha.com</a:t>
            </a:r>
            <a:endParaRPr lang="fa-IR" sz="2000" dirty="0"/>
          </a:p>
        </p:txBody>
      </p:sp>
      <p:sp>
        <p:nvSpPr>
          <p:cNvPr id="8" name="Rectangle 7"/>
          <p:cNvSpPr/>
          <p:nvPr/>
        </p:nvSpPr>
        <p:spPr>
          <a:xfrm>
            <a:off x="2895197" y="2330176"/>
            <a:ext cx="2566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مهدی ناصری</a:t>
            </a:r>
          </a:p>
        </p:txBody>
      </p:sp>
      <p:sp>
        <p:nvSpPr>
          <p:cNvPr id="9" name="Rectangle 8"/>
          <p:cNvSpPr/>
          <p:nvPr/>
        </p:nvSpPr>
        <p:spPr>
          <a:xfrm>
            <a:off x="827672" y="3227336"/>
            <a:ext cx="465574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تحلیلگر داده‌های کسب‌وکار</a:t>
            </a:r>
          </a:p>
        </p:txBody>
      </p:sp>
      <p:graphicFrame>
        <p:nvGraphicFramePr>
          <p:cNvPr id="10" name="Diagram 9"/>
          <p:cNvGraphicFramePr/>
          <p:nvPr>
            <p:extLst/>
          </p:nvPr>
        </p:nvGraphicFramePr>
        <p:xfrm>
          <a:off x="8460758" y="2651575"/>
          <a:ext cx="3924153" cy="2376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Image result for linkedin logo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83" y="40300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witter logo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10243" y="459972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988" y="4045004"/>
            <a:ext cx="360000" cy="360000"/>
          </a:xfrm>
          <a:prstGeom prst="rect">
            <a:avLst/>
          </a:prstGeom>
        </p:spPr>
      </p:pic>
      <p:pic>
        <p:nvPicPr>
          <p:cNvPr id="1032" name="Picture 8" descr="Image result for virgool  logo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988" y="4614712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hlinkClick r:id="rId10"/>
          </p:cNvPr>
          <p:cNvSpPr/>
          <p:nvPr/>
        </p:nvSpPr>
        <p:spPr>
          <a:xfrm>
            <a:off x="2040639" y="4586221"/>
            <a:ext cx="164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latin typeface="+mj-lt"/>
              </a:rPr>
              <a:t>@</a:t>
            </a:r>
            <a:r>
              <a:rPr lang="fa-IR" dirty="0" smtClean="0">
                <a:latin typeface="+mj-lt"/>
              </a:rPr>
              <a:t>mahdinasseri</a:t>
            </a:r>
            <a:endParaRPr lang="fa-IR" dirty="0">
              <a:latin typeface="+mj-lt"/>
            </a:endParaRPr>
          </a:p>
        </p:txBody>
      </p:sp>
      <p:sp>
        <p:nvSpPr>
          <p:cNvPr id="15" name="Rectangle 14">
            <a:hlinkClick r:id="rId8"/>
          </p:cNvPr>
          <p:cNvSpPr/>
          <p:nvPr/>
        </p:nvSpPr>
        <p:spPr>
          <a:xfrm>
            <a:off x="2040639" y="4017998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fa-IR" dirty="0" smtClean="0">
                <a:latin typeface="+mj-lt"/>
              </a:rPr>
              <a:t>/mahdinasseri</a:t>
            </a:r>
            <a:endParaRPr lang="fa-IR" dirty="0">
              <a:latin typeface="+mj-lt"/>
            </a:endParaRPr>
          </a:p>
        </p:txBody>
      </p:sp>
      <p:sp>
        <p:nvSpPr>
          <p:cNvPr id="16" name="Rectangle 15">
            <a:hlinkClick r:id="rId14"/>
          </p:cNvPr>
          <p:cNvSpPr/>
          <p:nvPr/>
        </p:nvSpPr>
        <p:spPr>
          <a:xfrm>
            <a:off x="4996744" y="4598239"/>
            <a:ext cx="973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dirty="0" smtClean="0">
                <a:latin typeface="+mj-lt"/>
              </a:rPr>
              <a:t>@</a:t>
            </a:r>
            <a:r>
              <a:rPr lang="fa-IR" dirty="0" smtClean="0">
                <a:latin typeface="+mj-lt"/>
              </a:rPr>
              <a:t>mahd</a:t>
            </a:r>
            <a:r>
              <a:rPr lang="en-US" dirty="0" err="1" smtClean="0">
                <a:latin typeface="+mj-lt"/>
              </a:rPr>
              <a:t>i</a:t>
            </a:r>
            <a:endParaRPr lang="fa-IR" dirty="0">
              <a:latin typeface="+mj-lt"/>
            </a:endParaRPr>
          </a:p>
        </p:txBody>
      </p:sp>
      <p:sp>
        <p:nvSpPr>
          <p:cNvPr id="17" name="Rectangle 16">
            <a:hlinkClick r:id="rId12"/>
          </p:cNvPr>
          <p:cNvSpPr/>
          <p:nvPr/>
        </p:nvSpPr>
        <p:spPr>
          <a:xfrm>
            <a:off x="4996744" y="4030017"/>
            <a:ext cx="2641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fa-IR" dirty="0" smtClean="0">
                <a:latin typeface="+mj-lt"/>
              </a:rPr>
              <a:t>mahdi</a:t>
            </a:r>
            <a:r>
              <a:rPr lang="en-US" dirty="0" smtClean="0">
                <a:latin typeface="+mj-lt"/>
              </a:rPr>
              <a:t>.</a:t>
            </a:r>
            <a:r>
              <a:rPr lang="fa-IR" dirty="0" smtClean="0">
                <a:latin typeface="+mj-lt"/>
              </a:rPr>
              <a:t>nasseri</a:t>
            </a:r>
            <a:r>
              <a:rPr lang="en-US" dirty="0" smtClean="0">
                <a:latin typeface="+mj-lt"/>
              </a:rPr>
              <a:t>@gmail.com</a:t>
            </a:r>
            <a:endParaRPr lang="fa-I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615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90286" y="-14513"/>
            <a:ext cx="8868226" cy="6629398"/>
            <a:chOff x="1262744" y="-537030"/>
            <a:chExt cx="10406742" cy="780505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2744" y="-537030"/>
              <a:ext cx="10406742" cy="7805057"/>
            </a:xfrm>
            <a:prstGeom prst="rect">
              <a:avLst/>
            </a:prstGeom>
          </p:spPr>
        </p:pic>
        <p:sp>
          <p:nvSpPr>
            <p:cNvPr id="7" name="Freeform 6"/>
            <p:cNvSpPr/>
            <p:nvPr/>
          </p:nvSpPr>
          <p:spPr>
            <a:xfrm>
              <a:off x="1262744" y="-537030"/>
              <a:ext cx="10406742" cy="7805057"/>
            </a:xfrm>
            <a:custGeom>
              <a:avLst/>
              <a:gdLst>
                <a:gd name="connsiteX0" fmla="*/ 3018970 w 10406742"/>
                <a:gd name="connsiteY0" fmla="*/ 754744 h 7805057"/>
                <a:gd name="connsiteX1" fmla="*/ 449942 w 10406742"/>
                <a:gd name="connsiteY1" fmla="*/ 769259 h 7805057"/>
                <a:gd name="connsiteX2" fmla="*/ 333827 w 10406742"/>
                <a:gd name="connsiteY2" fmla="*/ 3222173 h 7805057"/>
                <a:gd name="connsiteX3" fmla="*/ 348342 w 10406742"/>
                <a:gd name="connsiteY3" fmla="*/ 3846287 h 7805057"/>
                <a:gd name="connsiteX4" fmla="*/ 261256 w 10406742"/>
                <a:gd name="connsiteY4" fmla="*/ 5370287 h 7805057"/>
                <a:gd name="connsiteX5" fmla="*/ 203199 w 10406742"/>
                <a:gd name="connsiteY5" fmla="*/ 7141030 h 7805057"/>
                <a:gd name="connsiteX6" fmla="*/ 4833256 w 10406742"/>
                <a:gd name="connsiteY6" fmla="*/ 7126516 h 7805057"/>
                <a:gd name="connsiteX7" fmla="*/ 9434285 w 10406742"/>
                <a:gd name="connsiteY7" fmla="*/ 7141030 h 7805057"/>
                <a:gd name="connsiteX8" fmla="*/ 9376227 w 10406742"/>
                <a:gd name="connsiteY8" fmla="*/ 4963887 h 7805057"/>
                <a:gd name="connsiteX9" fmla="*/ 9390742 w 10406742"/>
                <a:gd name="connsiteY9" fmla="*/ 3802744 h 7805057"/>
                <a:gd name="connsiteX10" fmla="*/ 9318170 w 10406742"/>
                <a:gd name="connsiteY10" fmla="*/ 2467430 h 7805057"/>
                <a:gd name="connsiteX11" fmla="*/ 9289142 w 10406742"/>
                <a:gd name="connsiteY11" fmla="*/ 1233716 h 7805057"/>
                <a:gd name="connsiteX12" fmla="*/ 9245599 w 10406742"/>
                <a:gd name="connsiteY12" fmla="*/ 783773 h 7805057"/>
                <a:gd name="connsiteX13" fmla="*/ 5065485 w 10406742"/>
                <a:gd name="connsiteY13" fmla="*/ 798287 h 7805057"/>
                <a:gd name="connsiteX14" fmla="*/ 4847770 w 10406742"/>
                <a:gd name="connsiteY14" fmla="*/ 798287 h 7805057"/>
                <a:gd name="connsiteX15" fmla="*/ 0 w 10406742"/>
                <a:gd name="connsiteY15" fmla="*/ 0 h 7805057"/>
                <a:gd name="connsiteX16" fmla="*/ 10406742 w 10406742"/>
                <a:gd name="connsiteY16" fmla="*/ 0 h 7805057"/>
                <a:gd name="connsiteX17" fmla="*/ 10406742 w 10406742"/>
                <a:gd name="connsiteY17" fmla="*/ 7805057 h 7805057"/>
                <a:gd name="connsiteX18" fmla="*/ 0 w 10406742"/>
                <a:gd name="connsiteY18" fmla="*/ 7805057 h 7805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406742" h="7805057">
                  <a:moveTo>
                    <a:pt x="3018970" y="754744"/>
                  </a:moveTo>
                  <a:lnTo>
                    <a:pt x="449942" y="769259"/>
                  </a:lnTo>
                  <a:lnTo>
                    <a:pt x="333827" y="3222173"/>
                  </a:lnTo>
                  <a:lnTo>
                    <a:pt x="348342" y="3846287"/>
                  </a:lnTo>
                  <a:lnTo>
                    <a:pt x="261256" y="5370287"/>
                  </a:lnTo>
                  <a:lnTo>
                    <a:pt x="203199" y="7141030"/>
                  </a:lnTo>
                  <a:lnTo>
                    <a:pt x="4833256" y="7126516"/>
                  </a:lnTo>
                  <a:lnTo>
                    <a:pt x="9434285" y="7141030"/>
                  </a:lnTo>
                  <a:lnTo>
                    <a:pt x="9376227" y="4963887"/>
                  </a:lnTo>
                  <a:lnTo>
                    <a:pt x="9390742" y="3802744"/>
                  </a:lnTo>
                  <a:lnTo>
                    <a:pt x="9318170" y="2467430"/>
                  </a:lnTo>
                  <a:lnTo>
                    <a:pt x="9289142" y="1233716"/>
                  </a:lnTo>
                  <a:lnTo>
                    <a:pt x="9245599" y="783773"/>
                  </a:lnTo>
                  <a:lnTo>
                    <a:pt x="5065485" y="798287"/>
                  </a:lnTo>
                  <a:lnTo>
                    <a:pt x="4847770" y="798287"/>
                  </a:lnTo>
                  <a:close/>
                  <a:moveTo>
                    <a:pt x="0" y="0"/>
                  </a:moveTo>
                  <a:lnTo>
                    <a:pt x="10406742" y="0"/>
                  </a:lnTo>
                  <a:lnTo>
                    <a:pt x="10406742" y="7805057"/>
                  </a:lnTo>
                  <a:lnTo>
                    <a:pt x="0" y="780505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32804" r="53540" b="12381"/>
          <a:stretch/>
        </p:blipFill>
        <p:spPr>
          <a:xfrm>
            <a:off x="8657771" y="448270"/>
            <a:ext cx="2561772" cy="3006434"/>
          </a:xfrm>
          <a:prstGeom prst="roundRect">
            <a:avLst>
              <a:gd name="adj" fmla="val 4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49" t="32804" r="20476" b="12381"/>
          <a:stretch/>
        </p:blipFill>
        <p:spPr>
          <a:xfrm>
            <a:off x="8657771" y="3519410"/>
            <a:ext cx="2561772" cy="3193828"/>
          </a:xfrm>
          <a:prstGeom prst="roundRect">
            <a:avLst>
              <a:gd name="adj" fmla="val 462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8642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61254" y="1364340"/>
            <a:ext cx="1219200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39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 Typewriter" panose="020B0509030504030204" pitchFamily="49" charset="0"/>
                <a:cs typeface="A Goldan" panose="02000400000000000000" pitchFamily="2" charset="-78"/>
              </a:rPr>
              <a:t>رشد</a:t>
            </a:r>
            <a:endParaRPr lang="fa-IR" sz="23900" dirty="0">
              <a:solidFill>
                <a:schemeClr val="accent6">
                  <a:lumMod val="40000"/>
                  <a:lumOff val="60000"/>
                </a:schemeClr>
              </a:solidFill>
              <a:latin typeface="Lucida Sans Typewriter" panose="020B0509030504030204" pitchFamily="49" charset="0"/>
              <a:cs typeface="A Goldan" panose="02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0997" y="2285054"/>
            <a:ext cx="8996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کسب</a:t>
            </a:r>
          </a:p>
          <a:p>
            <a:pPr algn="ctr"/>
            <a:r>
              <a:rPr lang="fa-I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وکار</a:t>
            </a:r>
            <a:endParaRPr lang="fa-IR" sz="4000" dirty="0">
              <a:solidFill>
                <a:schemeClr val="accent6">
                  <a:lumMod val="60000"/>
                  <a:lumOff val="40000"/>
                </a:schemeClr>
              </a:solidFill>
              <a:latin typeface="Lucida Sans Typewriter" panose="020B0509030504030204" pitchFamily="49" charset="0"/>
              <a:cs typeface="A Ketab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320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61254" y="1364340"/>
            <a:ext cx="1219200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39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 Typewriter" panose="020B0509030504030204" pitchFamily="49" charset="0"/>
                <a:cs typeface="A Goldan" panose="02000400000000000000" pitchFamily="2" charset="-78"/>
              </a:rPr>
              <a:t>رشد</a:t>
            </a:r>
            <a:endParaRPr lang="fa-IR" sz="23900" dirty="0">
              <a:solidFill>
                <a:schemeClr val="accent6">
                  <a:lumMod val="40000"/>
                  <a:lumOff val="60000"/>
                </a:schemeClr>
              </a:solidFill>
              <a:latin typeface="Lucida Sans Typewriter" panose="020B0509030504030204" pitchFamily="49" charset="0"/>
              <a:cs typeface="A Goldan" panose="02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86526" y="681110"/>
            <a:ext cx="22637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9600" dirty="0" smtClean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داستان</a:t>
            </a:r>
            <a:endParaRPr lang="fa-IR" sz="9600" dirty="0">
              <a:solidFill>
                <a:schemeClr val="bg1">
                  <a:lumMod val="85000"/>
                </a:schemeClr>
              </a:solidFill>
              <a:latin typeface="Lucida Sans Typewriter" panose="020B0509030504030204" pitchFamily="49" charset="0"/>
              <a:cs typeface="A Ketab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0997" y="2285054"/>
            <a:ext cx="8996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کسب</a:t>
            </a:r>
          </a:p>
          <a:p>
            <a:pPr algn="ctr"/>
            <a:r>
              <a:rPr lang="fa-I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وکار</a:t>
            </a:r>
            <a:endParaRPr lang="fa-IR" sz="4000" dirty="0">
              <a:solidFill>
                <a:schemeClr val="accent6">
                  <a:lumMod val="60000"/>
                  <a:lumOff val="40000"/>
                </a:schemeClr>
              </a:solidFill>
              <a:latin typeface="Lucida Sans Typewriter" panose="020B0509030504030204" pitchFamily="49" charset="0"/>
              <a:cs typeface="A Ketab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2519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61254" y="1364340"/>
            <a:ext cx="1219200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3900" dirty="0" smtClean="0">
                <a:solidFill>
                  <a:schemeClr val="accent6">
                    <a:lumMod val="40000"/>
                    <a:lumOff val="60000"/>
                  </a:schemeClr>
                </a:solidFill>
                <a:latin typeface="Lucida Sans Typewriter" panose="020B0509030504030204" pitchFamily="49" charset="0"/>
                <a:cs typeface="A Goldan" panose="02000400000000000000" pitchFamily="2" charset="-78"/>
              </a:rPr>
              <a:t>رشد</a:t>
            </a:r>
            <a:endParaRPr lang="fa-IR" sz="23900" dirty="0">
              <a:solidFill>
                <a:schemeClr val="accent6">
                  <a:lumMod val="40000"/>
                  <a:lumOff val="60000"/>
                </a:schemeClr>
              </a:solidFill>
              <a:latin typeface="Lucida Sans Typewriter" panose="020B0509030504030204" pitchFamily="49" charset="0"/>
              <a:cs typeface="A Goldan" panose="02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386526" y="681110"/>
            <a:ext cx="22637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9600" dirty="0" smtClean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داستان</a:t>
            </a:r>
            <a:endParaRPr lang="fa-IR" sz="9600" dirty="0">
              <a:solidFill>
                <a:schemeClr val="bg1">
                  <a:lumMod val="85000"/>
                </a:schemeClr>
              </a:solidFill>
              <a:latin typeface="Lucida Sans Typewriter" panose="020B0509030504030204" pitchFamily="49" charset="0"/>
              <a:cs typeface="A Ketab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81266" y="4028107"/>
            <a:ext cx="226215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8000" dirty="0" smtClean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cs typeface="A Roze B" panose="00000400000000000000" pitchFamily="2" charset="-78"/>
              </a:rPr>
              <a:t>با داده</a:t>
            </a:r>
            <a:endParaRPr lang="fa-IR" sz="8000" dirty="0">
              <a:solidFill>
                <a:schemeClr val="bg1">
                  <a:lumMod val="85000"/>
                </a:schemeClr>
              </a:solidFill>
              <a:latin typeface="Lucida Sans Typewriter" panose="020B0509030504030204" pitchFamily="49" charset="0"/>
              <a:cs typeface="A Roze B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10997" y="2285054"/>
            <a:ext cx="89960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کسب</a:t>
            </a:r>
          </a:p>
          <a:p>
            <a:pPr algn="ctr"/>
            <a:r>
              <a:rPr lang="fa-IR" sz="40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cs typeface="A Ketab" panose="00000400000000000000" pitchFamily="2" charset="-78"/>
              </a:rPr>
              <a:t>وکار</a:t>
            </a:r>
            <a:endParaRPr lang="fa-IR" sz="4000" dirty="0">
              <a:solidFill>
                <a:schemeClr val="accent6">
                  <a:lumMod val="60000"/>
                  <a:lumOff val="40000"/>
                </a:schemeClr>
              </a:solidFill>
              <a:latin typeface="Lucida Sans Typewriter" panose="020B0509030504030204" pitchFamily="49" charset="0"/>
              <a:cs typeface="A Ketab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5275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60" t="44508" r="-300"/>
          <a:stretch/>
        </p:blipFill>
        <p:spPr>
          <a:xfrm>
            <a:off x="6989574" y="-85725"/>
            <a:ext cx="5492711" cy="70816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6" r="17349"/>
          <a:stretch/>
        </p:blipFill>
        <p:spPr>
          <a:xfrm>
            <a:off x="0" y="-28575"/>
            <a:ext cx="7039429" cy="68865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-85725"/>
            <a:ext cx="12482285" cy="7081611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Rectangle 3"/>
          <p:cNvSpPr/>
          <p:nvPr/>
        </p:nvSpPr>
        <p:spPr>
          <a:xfrm>
            <a:off x="-62472" y="6551973"/>
            <a:ext cx="27239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Photo by Jennifer Burk on Unsplash</a:t>
            </a:r>
            <a:endParaRPr lang="fa-IR" sz="1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04738" y="1061449"/>
            <a:ext cx="59614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</a:t>
            </a:r>
            <a:r>
              <a:rPr lang="fa-IR" sz="5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IRANSans" panose="020B0506030804020204" pitchFamily="34" charset="-78"/>
                <a:cs typeface="B Elm" panose="00000400000000000000" pitchFamily="2" charset="-78"/>
              </a:rPr>
              <a:t>مقادیر</a:t>
            </a:r>
          </a:p>
          <a:p>
            <a:pPr algn="ctr"/>
            <a:endParaRPr lang="fa-IR" sz="8800" b="1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4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به</a:t>
            </a:r>
            <a:r>
              <a:rPr lang="fa-IR" sz="5400" b="1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RANSans" panose="020B0506030804020204" pitchFamily="34" charset="-78"/>
                <a:cs typeface="A Ali" panose="00000400000000000000" pitchFamily="2" charset="-78"/>
              </a:rPr>
              <a:t>مفاهیم</a:t>
            </a:r>
            <a:endParaRPr lang="fa-IR" sz="6000" b="1" dirty="0">
              <a:solidFill>
                <a:schemeClr val="accent4">
                  <a:lumMod val="60000"/>
                  <a:lumOff val="40000"/>
                </a:schemeClr>
              </a:solidFill>
              <a:latin typeface="IRANSans" panose="020B0506030804020204" pitchFamily="34" charset="-78"/>
              <a:cs typeface="A Ali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38241" y="2530779"/>
            <a:ext cx="25779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داده‌های کمّی ثبت شده</a:t>
            </a:r>
            <a:endParaRPr lang="fa-IR" sz="2000" dirty="0">
              <a:solidFill>
                <a:schemeClr val="accent4">
                  <a:lumMod val="60000"/>
                  <a:lumOff val="4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867358" y="5227829"/>
            <a:ext cx="2499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000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روایت قابل فهم انسانی</a:t>
            </a:r>
            <a:endParaRPr lang="fa-IR" sz="2000" dirty="0">
              <a:solidFill>
                <a:schemeClr val="accent4">
                  <a:lumMod val="60000"/>
                  <a:lumOff val="4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Rectangle 10"/>
          <p:cNvSpPr/>
          <p:nvPr/>
        </p:nvSpPr>
        <p:spPr>
          <a:xfrm rot="1949263">
            <a:off x="4529052" y="492263"/>
            <a:ext cx="189186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5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چالش</a:t>
            </a:r>
            <a:endParaRPr lang="fa-IR" sz="5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4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49088"/>
            <a:ext cx="12192000" cy="812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9507" y="6581001"/>
            <a:ext cx="26009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chemeClr val="bg1">
                    <a:lumMod val="75000"/>
                  </a:schemeClr>
                </a:solidFill>
                <a:effectLst/>
                <a:latin typeface="+mj-lt"/>
              </a:rPr>
              <a:t>Photo by Isaac Smith on Unsplash</a:t>
            </a:r>
            <a:endParaRPr lang="fa-IR" sz="14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 rot="2501975">
            <a:off x="9814777" y="2695190"/>
            <a:ext cx="179568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5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راهکار</a:t>
            </a:r>
            <a:endParaRPr lang="fa-IR" sz="5400" dirty="0"/>
          </a:p>
        </p:txBody>
      </p:sp>
      <p:sp>
        <p:nvSpPr>
          <p:cNvPr id="7" name="Rectangle 6"/>
          <p:cNvSpPr/>
          <p:nvPr/>
        </p:nvSpPr>
        <p:spPr>
          <a:xfrm>
            <a:off x="6833219" y="3842565"/>
            <a:ext cx="24000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b="1" dirty="0" smtClean="0">
                <a:solidFill>
                  <a:schemeClr val="accent4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بینایش</a:t>
            </a:r>
          </a:p>
          <a:p>
            <a:pPr algn="ctr"/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visualization</a:t>
            </a:r>
            <a:endParaRPr lang="fa-IR" sz="2800" b="1" dirty="0">
              <a:solidFill>
                <a:schemeClr val="accent4">
                  <a:lumMod val="7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828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67923" y="617248"/>
            <a:ext cx="7218258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</a:t>
            </a:r>
            <a:r>
              <a:rPr lang="fa-IR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d	price	</a:t>
            </a:r>
            <a:r>
              <a:rPr lang="en-US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	</a:t>
            </a:r>
            <a:r>
              <a:rPr lang="fa-IR" sz="1400" dirty="0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created_at			user_id	status</a:t>
            </a:r>
            <a:endParaRPr lang="en-US" sz="14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 rtl="0"/>
            <a:r>
              <a:rPr lang="en-US" sz="1400" dirty="0" smtClean="0">
                <a:solidFill>
                  <a:schemeClr val="bg1"/>
                </a:solidFill>
              </a:rPr>
              <a:t>…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292970	1001000.0		2019-05-27T17:11:38.390Z	350663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292971	870000.0		2019-05-27T17:31:32.627Z	286190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292973	99000.0		2019-05-27T17:43:08.090Z	383168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292974	756000.0		2019-05-27T17:43:56.027Z	251070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292975	379000.0		2019-05-27T18:20:45.837Z	270144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292977	425000.0		2019-05-27T19:46:46.250Z	300993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292978	104000.0		2019-05-27T19:56:43.250Z	383173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292979	118000.0		2019-05-27T20:16:13.043Z	355577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292980	249000.0		2019-05-27T21:03:48.973Z	263163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292982	379000.0		2019-05-27T23:04:57.990Z	383170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292983	152000.0		2019-05-28T02:32:46.843Z	383175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292985	425000.0		2019-05-28T03:33:33.923Z	325013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292986	361000.0		2019-05-28T06:19:35.213Z	329752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292987	416000.0		2019-05-28T09:10:07.847Z	318198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292988	1043000.0		2019-05-28T08:36:44.873Z	372225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292990	169000.0		2019-05-28T10:17:42.367Z	325253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292991	758000.0		2019-05-28T10:35:42.273Z	382697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292992	614000.0		2019-05-28T10:37:05.400Z	350500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292993	175000.0		2019-05-28T11:03:56.773Z	273172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292994	132000.0		2019-05-28T11:34:31.030Z	379974	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292995	152000.0		2019-05-28T11:42:08.287Z	382245	UNPAID</a:t>
            </a:r>
          </a:p>
          <a:p>
            <a:pPr algn="l" rtl="0"/>
            <a:r>
              <a:rPr 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…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53"/>
          <a:stretch/>
        </p:blipFill>
        <p:spPr>
          <a:xfrm>
            <a:off x="7586181" y="-289322"/>
            <a:ext cx="4605819" cy="659090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852229" y="5682244"/>
            <a:ext cx="43397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9650343" y="6535709"/>
            <a:ext cx="25416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i="0" dirty="0" smtClean="0">
                <a:solidFill>
                  <a:schemeClr val="bg1">
                    <a:lumMod val="50000"/>
                  </a:schemeClr>
                </a:solidFill>
                <a:effectLst/>
                <a:latin typeface="+mj-lt"/>
              </a:rPr>
              <a:t>Photo by Rishi Deep on Unsplash</a:t>
            </a:r>
            <a:endParaRPr lang="fa-IR" sz="14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731318" y="5389857"/>
            <a:ext cx="2491388" cy="58477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r>
              <a:rPr lang="fa-IR" sz="32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نوبت</a:t>
            </a:r>
            <a:r>
              <a:rPr lang="fa-IR" sz="3200" baseline="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شماست</a:t>
            </a:r>
            <a:endParaRPr lang="fa-IR" sz="32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880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385</Words>
  <Application>Microsoft Office PowerPoint</Application>
  <PresentationFormat>Widescreen</PresentationFormat>
  <Paragraphs>223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 Goldan</vt:lpstr>
      <vt:lpstr>A Ali</vt:lpstr>
      <vt:lpstr>A Ketab</vt:lpstr>
      <vt:lpstr>IRANSans</vt:lpstr>
      <vt:lpstr>Arial</vt:lpstr>
      <vt:lpstr>A Roze B</vt:lpstr>
      <vt:lpstr>Calibri</vt:lpstr>
      <vt:lpstr>Times New Roman</vt:lpstr>
      <vt:lpstr>Calibri Light</vt:lpstr>
      <vt:lpstr>Lucida Sans Typewriter</vt:lpstr>
      <vt:lpstr>B Elm</vt:lpstr>
      <vt:lpstr>A  Mitra_4 (MRT)</vt:lpstr>
      <vt:lpstr>Office Theme</vt:lpstr>
      <vt:lpstr>PowerPoint Presentation</vt:lpstr>
      <vt:lpstr>درباره من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درباره من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mnasseri</dc:creator>
  <cp:lastModifiedBy>mnasseri</cp:lastModifiedBy>
  <cp:revision>170</cp:revision>
  <dcterms:created xsi:type="dcterms:W3CDTF">2019-08-03T12:30:08Z</dcterms:created>
  <dcterms:modified xsi:type="dcterms:W3CDTF">2019-08-08T18:42:39Z</dcterms:modified>
</cp:coreProperties>
</file>